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92" r:id="rId4"/>
    <p:sldId id="293" r:id="rId5"/>
    <p:sldId id="262" r:id="rId6"/>
    <p:sldId id="265" r:id="rId7"/>
    <p:sldId id="266" r:id="rId8"/>
    <p:sldId id="295" r:id="rId9"/>
    <p:sldId id="296" r:id="rId10"/>
    <p:sldId id="297" r:id="rId11"/>
    <p:sldId id="299" r:id="rId12"/>
    <p:sldId id="300" r:id="rId13"/>
    <p:sldId id="298"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271" r:id="rId61"/>
    <p:sldId id="348" r:id="rId62"/>
    <p:sldId id="349" r:id="rId63"/>
    <p:sldId id="350" r:id="rId64"/>
    <p:sldId id="351" r:id="rId65"/>
    <p:sldId id="352" r:id="rId66"/>
    <p:sldId id="261" r:id="rId67"/>
    <p:sldId id="272" r:id="rId68"/>
    <p:sldId id="294"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png"/><Relationship Id="rId1" Type="http://schemas.openxmlformats.org/officeDocument/2006/relationships/image" Target="../media/image14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png"/><Relationship Id="rId1" Type="http://schemas.openxmlformats.org/officeDocument/2006/relationships/image" Target="../media/image1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lstStyle/>
          <a:p>
            <a:r>
              <a:t> </a:t>
            </a:r>
            <a:r>
              <a:rPr lang="en-US"/>
              <a:t>House Price Prediction</a:t>
            </a:r>
            <a:r>
              <a:t> Project Report</a:t>
            </a:r>
          </a:p>
        </p:txBody>
      </p:sp>
      <p:sp>
        <p:nvSpPr>
          <p:cNvPr id="3" name="Subtitle 2"/>
          <p:cNvSpPr>
            <a:spLocks noGrp="1"/>
          </p:cNvSpPr>
          <p:nvPr>
            <p:ph type="subTitle" idx="1"/>
          </p:nvPr>
        </p:nvSpPr>
        <p:spPr/>
        <p:txBody>
          <a:bodyPr/>
          <a:lstStyle/>
          <a:p>
            <a:r>
              <a:rPr lang="en-US"/>
              <a:t>By Kapil Sourav Rout</a:t>
            </a:r>
            <a:endParaRPr lang="en-US"/>
          </a:p>
          <a:p>
            <a:r>
              <a:rPr lang="en-US"/>
              <a:t>Intern KIIT University</a:t>
            </a:r>
            <a:endParaRPr lang="en-US"/>
          </a:p>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084444"/>
          <p:cNvPicPr>
            <a:picLocks noChangeAspect="1"/>
          </p:cNvPicPr>
          <p:nvPr>
            <p:ph idx="1"/>
          </p:nvPr>
        </p:nvPicPr>
        <p:blipFill>
          <a:blip r:embed="rId1"/>
          <a:stretch>
            <a:fillRect/>
          </a:stretch>
        </p:blipFill>
        <p:spPr>
          <a:xfrm>
            <a:off x="1436370" y="289560"/>
            <a:ext cx="5730875" cy="4151630"/>
          </a:xfrm>
          <a:prstGeom prst="rect">
            <a:avLst/>
          </a:prstGeom>
        </p:spPr>
      </p:pic>
      <p:sp>
        <p:nvSpPr>
          <p:cNvPr id="5" name="Text Box 4"/>
          <p:cNvSpPr txBox="1"/>
          <p:nvPr/>
        </p:nvSpPr>
        <p:spPr>
          <a:xfrm>
            <a:off x="481965" y="4908550"/>
            <a:ext cx="7581265" cy="645160"/>
          </a:xfrm>
          <a:prstGeom prst="rect">
            <a:avLst/>
          </a:prstGeom>
          <a:noFill/>
        </p:spPr>
        <p:txBody>
          <a:bodyPr wrap="square" rtlCol="0">
            <a:spAutoFit/>
          </a:bodyPr>
          <a:p>
            <a:r>
              <a:rPr lang="en-US"/>
              <a:t>This data shows us the rows of the dataset.We can see that many columns have null values and we have to be careful in dealing with them.</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085720"/>
          <p:cNvPicPr>
            <a:picLocks noChangeAspect="1"/>
          </p:cNvPicPr>
          <p:nvPr>
            <p:ph idx="1"/>
          </p:nvPr>
        </p:nvPicPr>
        <p:blipFill>
          <a:blip r:embed="rId1"/>
          <a:stretch>
            <a:fillRect/>
          </a:stretch>
        </p:blipFill>
        <p:spPr>
          <a:xfrm>
            <a:off x="678815" y="0"/>
            <a:ext cx="7149465" cy="4526280"/>
          </a:xfrm>
          <a:prstGeom prst="rect">
            <a:avLst/>
          </a:prstGeom>
        </p:spPr>
      </p:pic>
      <p:sp>
        <p:nvSpPr>
          <p:cNvPr id="5" name="Text Box 4"/>
          <p:cNvSpPr txBox="1"/>
          <p:nvPr/>
        </p:nvSpPr>
        <p:spPr>
          <a:xfrm>
            <a:off x="675005" y="4995545"/>
            <a:ext cx="7153275" cy="1198880"/>
          </a:xfrm>
          <a:prstGeom prst="rect">
            <a:avLst/>
          </a:prstGeom>
          <a:noFill/>
        </p:spPr>
        <p:txBody>
          <a:bodyPr wrap="square" rtlCol="0">
            <a:spAutoFit/>
          </a:bodyPr>
          <a:p>
            <a:r>
              <a:rPr lang="en-US"/>
              <a:t>These are the last 10 entries from the test set.We can see that the SalePrice is null in the entries.So we will be using the model to predict the SalePrice of this set and create a new test set from the training set for testing our model.</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descr="Screenshot 2025-06-24 084829"/>
          <p:cNvPicPr>
            <a:picLocks noChangeAspect="1"/>
          </p:cNvPicPr>
          <p:nvPr>
            <p:ph idx="1"/>
          </p:nvPr>
        </p:nvPicPr>
        <p:blipFill>
          <a:blip r:embed="rId1"/>
          <a:stretch>
            <a:fillRect/>
          </a:stretch>
        </p:blipFill>
        <p:spPr>
          <a:xfrm>
            <a:off x="213995" y="1163320"/>
            <a:ext cx="7905750" cy="2352675"/>
          </a:xfrm>
          <a:prstGeom prst="rect">
            <a:avLst/>
          </a:prstGeom>
        </p:spPr>
      </p:pic>
      <p:pic>
        <p:nvPicPr>
          <p:cNvPr id="11" name="Picture 10" descr="Screenshot 2025-06-24 090134"/>
          <p:cNvPicPr>
            <a:picLocks noChangeAspect="1"/>
          </p:cNvPicPr>
          <p:nvPr/>
        </p:nvPicPr>
        <p:blipFill>
          <a:blip r:embed="rId2"/>
          <a:stretch>
            <a:fillRect/>
          </a:stretch>
        </p:blipFill>
        <p:spPr>
          <a:xfrm>
            <a:off x="297180" y="417830"/>
            <a:ext cx="8201025" cy="504825"/>
          </a:xfrm>
          <a:prstGeom prst="rect">
            <a:avLst/>
          </a:prstGeom>
        </p:spPr>
      </p:pic>
      <p:sp>
        <p:nvSpPr>
          <p:cNvPr id="12" name="Text Box 11"/>
          <p:cNvSpPr txBox="1"/>
          <p:nvPr/>
        </p:nvSpPr>
        <p:spPr>
          <a:xfrm>
            <a:off x="466725" y="3761105"/>
            <a:ext cx="7311390" cy="1198880"/>
          </a:xfrm>
          <a:prstGeom prst="rect">
            <a:avLst/>
          </a:prstGeom>
          <a:noFill/>
        </p:spPr>
        <p:txBody>
          <a:bodyPr wrap="square" rtlCol="0">
            <a:spAutoFit/>
          </a:bodyPr>
          <a:p>
            <a:r>
              <a:rPr lang="en-US"/>
              <a:t>With the describe function,we can see detailed information of the data in the dataset.We can see that the mean,standard deviation, and minimum and maximum values of the data.25%,50%,75% indicate percentile of the data i.e,75% of the Sale Price is below 214000.</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Dealing with Null Values</a:t>
            </a:r>
            <a:endParaRPr lang="en-US"/>
          </a:p>
        </p:txBody>
      </p:sp>
      <p:pic>
        <p:nvPicPr>
          <p:cNvPr id="4" name="Content Placeholder 3" descr="Screenshot 2025-06-24 090725"/>
          <p:cNvPicPr>
            <a:picLocks noChangeAspect="1"/>
          </p:cNvPicPr>
          <p:nvPr>
            <p:ph idx="1"/>
          </p:nvPr>
        </p:nvPicPr>
        <p:blipFill>
          <a:blip r:embed="rId1"/>
          <a:stretch>
            <a:fillRect/>
          </a:stretch>
        </p:blipFill>
        <p:spPr>
          <a:xfrm>
            <a:off x="457200" y="1336040"/>
            <a:ext cx="8229600" cy="964565"/>
          </a:xfrm>
          <a:prstGeom prst="rect">
            <a:avLst/>
          </a:prstGeom>
        </p:spPr>
      </p:pic>
      <p:pic>
        <p:nvPicPr>
          <p:cNvPr id="5" name="Picture 4" descr="Screenshot 2025-06-24 090811"/>
          <p:cNvPicPr>
            <a:picLocks noChangeAspect="1"/>
          </p:cNvPicPr>
          <p:nvPr/>
        </p:nvPicPr>
        <p:blipFill>
          <a:blip r:embed="rId2"/>
          <a:stretch>
            <a:fillRect/>
          </a:stretch>
        </p:blipFill>
        <p:spPr>
          <a:xfrm>
            <a:off x="328930" y="2382520"/>
            <a:ext cx="5843270" cy="4147820"/>
          </a:xfrm>
          <a:prstGeom prst="rect">
            <a:avLst/>
          </a:prstGeom>
        </p:spPr>
      </p:pic>
      <p:sp>
        <p:nvSpPr>
          <p:cNvPr id="6" name="Text Box 5"/>
          <p:cNvSpPr txBox="1"/>
          <p:nvPr/>
        </p:nvSpPr>
        <p:spPr>
          <a:xfrm>
            <a:off x="5029200" y="2468880"/>
            <a:ext cx="3657600" cy="1572895"/>
          </a:xfrm>
          <a:prstGeom prst="rect">
            <a:avLst/>
          </a:prstGeom>
          <a:noFill/>
        </p:spPr>
        <p:txBody>
          <a:bodyPr wrap="square" rtlCol="0">
            <a:noAutofit/>
          </a:bodyPr>
          <a:p>
            <a:r>
              <a:rPr lang="en-US" altLang="en-US" sz="2400"/>
              <a:t>We can see the percentage of null values in each attribute and we can see that Alley has over 90% as null values,so we must clean that up by replacing them with 'missing' value</a:t>
            </a:r>
            <a:endParaRPr lang="en-US"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091231"/>
          <p:cNvPicPr>
            <a:picLocks noChangeAspect="1"/>
          </p:cNvPicPr>
          <p:nvPr>
            <p:ph idx="1"/>
          </p:nvPr>
        </p:nvPicPr>
        <p:blipFill>
          <a:blip r:embed="rId1"/>
          <a:stretch>
            <a:fillRect/>
          </a:stretch>
        </p:blipFill>
        <p:spPr>
          <a:xfrm>
            <a:off x="374650" y="414020"/>
            <a:ext cx="8201025" cy="1400175"/>
          </a:xfrm>
          <a:prstGeom prst="rect">
            <a:avLst/>
          </a:prstGeom>
        </p:spPr>
      </p:pic>
      <p:sp>
        <p:nvSpPr>
          <p:cNvPr id="5" name="Text Box 4"/>
          <p:cNvSpPr txBox="1"/>
          <p:nvPr/>
        </p:nvSpPr>
        <p:spPr>
          <a:xfrm>
            <a:off x="408940" y="2150110"/>
            <a:ext cx="8166735" cy="645160"/>
          </a:xfrm>
          <a:prstGeom prst="rect">
            <a:avLst/>
          </a:prstGeom>
          <a:noFill/>
        </p:spPr>
        <p:txBody>
          <a:bodyPr wrap="square" rtlCol="0">
            <a:spAutoFit/>
          </a:bodyPr>
          <a:p>
            <a:r>
              <a:rPr lang="en-US"/>
              <a:t>This code will plot bar graphs which shows us the median of Sale Price for non null values and null values where 0 represents non null values and 1 represents null values.</a:t>
            </a:r>
            <a:endParaRPr lang="en-US"/>
          </a:p>
        </p:txBody>
      </p:sp>
      <p:pic>
        <p:nvPicPr>
          <p:cNvPr id="6" name="Picture 5" descr="1"/>
          <p:cNvPicPr>
            <a:picLocks noChangeAspect="1"/>
          </p:cNvPicPr>
          <p:nvPr/>
        </p:nvPicPr>
        <p:blipFill>
          <a:blip r:embed="rId2"/>
          <a:stretch>
            <a:fillRect/>
          </a:stretch>
        </p:blipFill>
        <p:spPr>
          <a:xfrm>
            <a:off x="221615" y="3131185"/>
            <a:ext cx="4205605" cy="3548380"/>
          </a:xfrm>
          <a:prstGeom prst="rect">
            <a:avLst/>
          </a:prstGeom>
        </p:spPr>
      </p:pic>
      <p:pic>
        <p:nvPicPr>
          <p:cNvPr id="7" name="Picture 6" descr="2"/>
          <p:cNvPicPr>
            <a:picLocks noChangeAspect="1"/>
          </p:cNvPicPr>
          <p:nvPr/>
        </p:nvPicPr>
        <p:blipFill>
          <a:blip r:embed="rId3"/>
          <a:stretch>
            <a:fillRect/>
          </a:stretch>
        </p:blipFill>
        <p:spPr>
          <a:xfrm>
            <a:off x="4572000" y="3131185"/>
            <a:ext cx="4514215" cy="35464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3"/>
          <p:cNvPicPr>
            <a:picLocks noChangeAspect="1"/>
          </p:cNvPicPr>
          <p:nvPr>
            <p:ph idx="1"/>
          </p:nvPr>
        </p:nvPicPr>
        <p:blipFill>
          <a:blip r:embed="rId1"/>
          <a:stretch>
            <a:fillRect/>
          </a:stretch>
        </p:blipFill>
        <p:spPr>
          <a:xfrm>
            <a:off x="0" y="0"/>
            <a:ext cx="4571365" cy="3408045"/>
          </a:xfrm>
          <a:prstGeom prst="rect">
            <a:avLst/>
          </a:prstGeom>
        </p:spPr>
      </p:pic>
      <p:pic>
        <p:nvPicPr>
          <p:cNvPr id="7" name="Picture 6" descr="6"/>
          <p:cNvPicPr>
            <a:picLocks noChangeAspect="1"/>
          </p:cNvPicPr>
          <p:nvPr/>
        </p:nvPicPr>
        <p:blipFill>
          <a:blip r:embed="rId2"/>
          <a:stretch>
            <a:fillRect/>
          </a:stretch>
        </p:blipFill>
        <p:spPr>
          <a:xfrm>
            <a:off x="4570730" y="3407410"/>
            <a:ext cx="4573270" cy="3450590"/>
          </a:xfrm>
          <a:prstGeom prst="rect">
            <a:avLst/>
          </a:prstGeom>
        </p:spPr>
      </p:pic>
      <p:pic>
        <p:nvPicPr>
          <p:cNvPr id="9" name="Picture 8" descr="5"/>
          <p:cNvPicPr>
            <a:picLocks noChangeAspect="1"/>
          </p:cNvPicPr>
          <p:nvPr/>
        </p:nvPicPr>
        <p:blipFill>
          <a:blip r:embed="rId3"/>
          <a:stretch>
            <a:fillRect/>
          </a:stretch>
        </p:blipFill>
        <p:spPr>
          <a:xfrm>
            <a:off x="0" y="3451225"/>
            <a:ext cx="4610735" cy="3406775"/>
          </a:xfrm>
          <a:prstGeom prst="rect">
            <a:avLst/>
          </a:prstGeom>
        </p:spPr>
      </p:pic>
      <p:pic>
        <p:nvPicPr>
          <p:cNvPr id="10" name="Picture 9" descr="4"/>
          <p:cNvPicPr>
            <a:picLocks noChangeAspect="1"/>
          </p:cNvPicPr>
          <p:nvPr/>
        </p:nvPicPr>
        <p:blipFill>
          <a:blip r:embed="rId4"/>
          <a:stretch>
            <a:fillRect/>
          </a:stretch>
        </p:blipFill>
        <p:spPr>
          <a:xfrm>
            <a:off x="4570095" y="0"/>
            <a:ext cx="4573905" cy="33794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7"/>
          <p:cNvPicPr>
            <a:picLocks noChangeAspect="1"/>
          </p:cNvPicPr>
          <p:nvPr>
            <p:ph idx="1"/>
          </p:nvPr>
        </p:nvPicPr>
        <p:blipFill>
          <a:blip r:embed="rId1"/>
          <a:stretch>
            <a:fillRect/>
          </a:stretch>
        </p:blipFill>
        <p:spPr>
          <a:xfrm>
            <a:off x="0" y="0"/>
            <a:ext cx="4572635" cy="3429000"/>
          </a:xfrm>
          <a:prstGeom prst="rect">
            <a:avLst/>
          </a:prstGeom>
        </p:spPr>
      </p:pic>
      <p:pic>
        <p:nvPicPr>
          <p:cNvPr id="5" name="Picture 4" descr="8"/>
          <p:cNvPicPr>
            <a:picLocks noChangeAspect="1"/>
          </p:cNvPicPr>
          <p:nvPr/>
        </p:nvPicPr>
        <p:blipFill>
          <a:blip r:embed="rId2"/>
          <a:stretch>
            <a:fillRect/>
          </a:stretch>
        </p:blipFill>
        <p:spPr>
          <a:xfrm>
            <a:off x="4504690" y="0"/>
            <a:ext cx="4639310" cy="3428365"/>
          </a:xfrm>
          <a:prstGeom prst="rect">
            <a:avLst/>
          </a:prstGeom>
        </p:spPr>
      </p:pic>
      <p:pic>
        <p:nvPicPr>
          <p:cNvPr id="6" name="Picture 5" descr="9"/>
          <p:cNvPicPr>
            <a:picLocks noChangeAspect="1"/>
          </p:cNvPicPr>
          <p:nvPr/>
        </p:nvPicPr>
        <p:blipFill>
          <a:blip r:embed="rId3"/>
          <a:stretch>
            <a:fillRect/>
          </a:stretch>
        </p:blipFill>
        <p:spPr>
          <a:xfrm>
            <a:off x="0" y="3419475"/>
            <a:ext cx="4572000" cy="3438525"/>
          </a:xfrm>
          <a:prstGeom prst="rect">
            <a:avLst/>
          </a:prstGeom>
        </p:spPr>
      </p:pic>
      <p:pic>
        <p:nvPicPr>
          <p:cNvPr id="7" name="Picture 6" descr="10"/>
          <p:cNvPicPr>
            <a:picLocks noChangeAspect="1"/>
          </p:cNvPicPr>
          <p:nvPr/>
        </p:nvPicPr>
        <p:blipFill>
          <a:blip r:embed="rId4"/>
          <a:stretch>
            <a:fillRect/>
          </a:stretch>
        </p:blipFill>
        <p:spPr>
          <a:xfrm>
            <a:off x="4572000" y="3429635"/>
            <a:ext cx="4572000" cy="34283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1"/>
          <p:cNvPicPr>
            <a:picLocks noChangeAspect="1"/>
          </p:cNvPicPr>
          <p:nvPr>
            <p:ph idx="1"/>
          </p:nvPr>
        </p:nvPicPr>
        <p:blipFill>
          <a:blip r:embed="rId1"/>
          <a:stretch>
            <a:fillRect/>
          </a:stretch>
        </p:blipFill>
        <p:spPr>
          <a:xfrm>
            <a:off x="0" y="0"/>
            <a:ext cx="4641215" cy="3429000"/>
          </a:xfrm>
          <a:prstGeom prst="rect">
            <a:avLst/>
          </a:prstGeom>
        </p:spPr>
      </p:pic>
      <p:pic>
        <p:nvPicPr>
          <p:cNvPr id="5" name="Picture 4" descr="12"/>
          <p:cNvPicPr>
            <a:picLocks noChangeAspect="1"/>
          </p:cNvPicPr>
          <p:nvPr/>
        </p:nvPicPr>
        <p:blipFill>
          <a:blip r:embed="rId2"/>
          <a:stretch>
            <a:fillRect/>
          </a:stretch>
        </p:blipFill>
        <p:spPr>
          <a:xfrm>
            <a:off x="4571365" y="0"/>
            <a:ext cx="4572635" cy="3378200"/>
          </a:xfrm>
          <a:prstGeom prst="rect">
            <a:avLst/>
          </a:prstGeom>
        </p:spPr>
      </p:pic>
      <p:pic>
        <p:nvPicPr>
          <p:cNvPr id="6" name="Picture 5" descr="13"/>
          <p:cNvPicPr>
            <a:picLocks noChangeAspect="1"/>
          </p:cNvPicPr>
          <p:nvPr/>
        </p:nvPicPr>
        <p:blipFill>
          <a:blip r:embed="rId3"/>
          <a:stretch>
            <a:fillRect/>
          </a:stretch>
        </p:blipFill>
        <p:spPr>
          <a:xfrm>
            <a:off x="0" y="3378200"/>
            <a:ext cx="4641215" cy="3479800"/>
          </a:xfrm>
          <a:prstGeom prst="rect">
            <a:avLst/>
          </a:prstGeom>
        </p:spPr>
      </p:pic>
      <p:pic>
        <p:nvPicPr>
          <p:cNvPr id="7" name="Picture 6" descr="14"/>
          <p:cNvPicPr>
            <a:picLocks noChangeAspect="1"/>
          </p:cNvPicPr>
          <p:nvPr/>
        </p:nvPicPr>
        <p:blipFill>
          <a:blip r:embed="rId4"/>
          <a:stretch>
            <a:fillRect/>
          </a:stretch>
        </p:blipFill>
        <p:spPr>
          <a:xfrm>
            <a:off x="4658360" y="3371850"/>
            <a:ext cx="4427220" cy="34861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5"/>
          <p:cNvPicPr>
            <a:picLocks noChangeAspect="1"/>
          </p:cNvPicPr>
          <p:nvPr>
            <p:ph idx="1"/>
          </p:nvPr>
        </p:nvPicPr>
        <p:blipFill>
          <a:blip r:embed="rId1"/>
          <a:stretch>
            <a:fillRect/>
          </a:stretch>
        </p:blipFill>
        <p:spPr>
          <a:xfrm>
            <a:off x="0" y="0"/>
            <a:ext cx="4572635" cy="3378200"/>
          </a:xfrm>
          <a:prstGeom prst="rect">
            <a:avLst/>
          </a:prstGeom>
        </p:spPr>
      </p:pic>
      <p:pic>
        <p:nvPicPr>
          <p:cNvPr id="5" name="Picture 4" descr="16"/>
          <p:cNvPicPr>
            <a:picLocks noChangeAspect="1"/>
          </p:cNvPicPr>
          <p:nvPr/>
        </p:nvPicPr>
        <p:blipFill>
          <a:blip r:embed="rId2"/>
          <a:stretch>
            <a:fillRect/>
          </a:stretch>
        </p:blipFill>
        <p:spPr>
          <a:xfrm>
            <a:off x="4560570" y="0"/>
            <a:ext cx="4583430" cy="3386455"/>
          </a:xfrm>
          <a:prstGeom prst="rect">
            <a:avLst/>
          </a:prstGeom>
        </p:spPr>
      </p:pic>
      <p:pic>
        <p:nvPicPr>
          <p:cNvPr id="6" name="Picture 5" descr="17"/>
          <p:cNvPicPr>
            <a:picLocks noChangeAspect="1"/>
          </p:cNvPicPr>
          <p:nvPr/>
        </p:nvPicPr>
        <p:blipFill>
          <a:blip r:embed="rId3"/>
          <a:stretch>
            <a:fillRect/>
          </a:stretch>
        </p:blipFill>
        <p:spPr>
          <a:xfrm>
            <a:off x="0" y="3479165"/>
            <a:ext cx="4573270" cy="3378835"/>
          </a:xfrm>
          <a:prstGeom prst="rect">
            <a:avLst/>
          </a:prstGeom>
        </p:spPr>
      </p:pic>
      <p:pic>
        <p:nvPicPr>
          <p:cNvPr id="7" name="Picture 6" descr="18"/>
          <p:cNvPicPr>
            <a:picLocks noChangeAspect="1"/>
          </p:cNvPicPr>
          <p:nvPr/>
        </p:nvPicPr>
        <p:blipFill>
          <a:blip r:embed="rId4"/>
          <a:stretch>
            <a:fillRect/>
          </a:stretch>
        </p:blipFill>
        <p:spPr>
          <a:xfrm>
            <a:off x="4572635" y="3430905"/>
            <a:ext cx="4507230" cy="34270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9"/>
          <p:cNvPicPr>
            <a:picLocks noChangeAspect="1"/>
          </p:cNvPicPr>
          <p:nvPr>
            <p:ph idx="1"/>
          </p:nvPr>
        </p:nvPicPr>
        <p:blipFill>
          <a:blip r:embed="rId1"/>
          <a:stretch>
            <a:fillRect/>
          </a:stretch>
        </p:blipFill>
        <p:spPr>
          <a:xfrm>
            <a:off x="0" y="0"/>
            <a:ext cx="4641215" cy="3429000"/>
          </a:xfrm>
          <a:prstGeom prst="rect">
            <a:avLst/>
          </a:prstGeom>
        </p:spPr>
      </p:pic>
      <p:pic>
        <p:nvPicPr>
          <p:cNvPr id="5" name="Picture 4" descr="20"/>
          <p:cNvPicPr>
            <a:picLocks noChangeAspect="1"/>
          </p:cNvPicPr>
          <p:nvPr/>
        </p:nvPicPr>
        <p:blipFill>
          <a:blip r:embed="rId2"/>
          <a:stretch>
            <a:fillRect/>
          </a:stretch>
        </p:blipFill>
        <p:spPr>
          <a:xfrm>
            <a:off x="4769485" y="0"/>
            <a:ext cx="4375150" cy="3415665"/>
          </a:xfrm>
          <a:prstGeom prst="rect">
            <a:avLst/>
          </a:prstGeom>
        </p:spPr>
      </p:pic>
      <p:pic>
        <p:nvPicPr>
          <p:cNvPr id="6" name="Picture 5" descr="21"/>
          <p:cNvPicPr>
            <a:picLocks noChangeAspect="1"/>
          </p:cNvPicPr>
          <p:nvPr/>
        </p:nvPicPr>
        <p:blipFill>
          <a:blip r:embed="rId3"/>
          <a:stretch>
            <a:fillRect/>
          </a:stretch>
        </p:blipFill>
        <p:spPr>
          <a:xfrm>
            <a:off x="0" y="3439795"/>
            <a:ext cx="4620260" cy="3418205"/>
          </a:xfrm>
          <a:prstGeom prst="rect">
            <a:avLst/>
          </a:prstGeom>
        </p:spPr>
      </p:pic>
      <p:pic>
        <p:nvPicPr>
          <p:cNvPr id="7" name="Picture 6" descr="22"/>
          <p:cNvPicPr>
            <a:picLocks noChangeAspect="1"/>
          </p:cNvPicPr>
          <p:nvPr/>
        </p:nvPicPr>
        <p:blipFill>
          <a:blip r:embed="rId4"/>
          <a:stretch>
            <a:fillRect/>
          </a:stretch>
        </p:blipFill>
        <p:spPr>
          <a:xfrm>
            <a:off x="4538980" y="3439160"/>
            <a:ext cx="4605020" cy="34188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Acknowledgement</a:t>
            </a:r>
            <a:endParaRPr lang="en-US"/>
          </a:p>
        </p:txBody>
      </p:sp>
      <p:sp>
        <p:nvSpPr>
          <p:cNvPr id="3" name="Content Placeholder 2"/>
          <p:cNvSpPr>
            <a:spLocks noGrp="1"/>
          </p:cNvSpPr>
          <p:nvPr>
            <p:ph idx="1"/>
          </p:nvPr>
        </p:nvSpPr>
        <p:spPr/>
        <p:txBody>
          <a:bodyPr>
            <a:normAutofit lnSpcReduction="10000"/>
          </a:bodyPr>
          <a:p>
            <a:pPr marL="0" indent="0">
              <a:buNone/>
            </a:pPr>
            <a:r>
              <a:rPr lang="en-US"/>
              <a:t>I express my sincere gratitude to HR,Training and IT department heads for allowing me to carry out summer internship programme.</a:t>
            </a:r>
            <a:endParaRPr lang="en-US"/>
          </a:p>
          <a:p>
            <a:pPr marL="0" indent="0">
              <a:buNone/>
            </a:pPr>
            <a:r>
              <a:rPr lang="en-US"/>
              <a:t>I also extend my gratitude to my college for giving the chance to join this internship programme at JSL Jajpur.</a:t>
            </a:r>
            <a:endParaRPr lang="en-US"/>
          </a:p>
          <a:p>
            <a:pPr marL="0" indent="0">
              <a:buNone/>
            </a:pPr>
            <a:r>
              <a:rPr lang="en-US"/>
              <a:t>My sincere thanks goes to Santa Sir,Ayush Sir and Ashok Sir for providing me technical and theoritical support. </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23"/>
          <p:cNvPicPr>
            <a:picLocks noChangeAspect="1"/>
          </p:cNvPicPr>
          <p:nvPr>
            <p:ph idx="1"/>
          </p:nvPr>
        </p:nvPicPr>
        <p:blipFill>
          <a:blip r:embed="rId1"/>
          <a:stretch>
            <a:fillRect/>
          </a:stretch>
        </p:blipFill>
        <p:spPr>
          <a:xfrm>
            <a:off x="0" y="0"/>
            <a:ext cx="4503420" cy="3429000"/>
          </a:xfrm>
          <a:prstGeom prst="rect">
            <a:avLst/>
          </a:prstGeom>
        </p:spPr>
      </p:pic>
      <p:pic>
        <p:nvPicPr>
          <p:cNvPr id="5" name="Picture 4" descr="24"/>
          <p:cNvPicPr>
            <a:picLocks noChangeAspect="1"/>
          </p:cNvPicPr>
          <p:nvPr/>
        </p:nvPicPr>
        <p:blipFill>
          <a:blip r:embed="rId2"/>
          <a:stretch>
            <a:fillRect/>
          </a:stretch>
        </p:blipFill>
        <p:spPr>
          <a:xfrm>
            <a:off x="4504055" y="0"/>
            <a:ext cx="4639945" cy="3428365"/>
          </a:xfrm>
          <a:prstGeom prst="rect">
            <a:avLst/>
          </a:prstGeom>
        </p:spPr>
      </p:pic>
      <p:pic>
        <p:nvPicPr>
          <p:cNvPr id="6" name="Picture 5" descr="25"/>
          <p:cNvPicPr>
            <a:picLocks noChangeAspect="1"/>
          </p:cNvPicPr>
          <p:nvPr/>
        </p:nvPicPr>
        <p:blipFill>
          <a:blip r:embed="rId3"/>
          <a:stretch>
            <a:fillRect/>
          </a:stretch>
        </p:blipFill>
        <p:spPr>
          <a:xfrm>
            <a:off x="0" y="3429000"/>
            <a:ext cx="4538980" cy="3429000"/>
          </a:xfrm>
          <a:prstGeom prst="rect">
            <a:avLst/>
          </a:prstGeom>
        </p:spPr>
      </p:pic>
      <p:pic>
        <p:nvPicPr>
          <p:cNvPr id="7" name="Picture 6" descr="26"/>
          <p:cNvPicPr>
            <a:picLocks noChangeAspect="1"/>
          </p:cNvPicPr>
          <p:nvPr/>
        </p:nvPicPr>
        <p:blipFill>
          <a:blip r:embed="rId4"/>
          <a:stretch>
            <a:fillRect/>
          </a:stretch>
        </p:blipFill>
        <p:spPr>
          <a:xfrm>
            <a:off x="4502785" y="3429000"/>
            <a:ext cx="4641215" cy="3429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27"/>
          <p:cNvPicPr>
            <a:picLocks noChangeAspect="1"/>
          </p:cNvPicPr>
          <p:nvPr>
            <p:ph idx="1"/>
          </p:nvPr>
        </p:nvPicPr>
        <p:blipFill>
          <a:blip r:embed="rId1"/>
          <a:stretch>
            <a:fillRect/>
          </a:stretch>
        </p:blipFill>
        <p:spPr>
          <a:xfrm>
            <a:off x="0" y="0"/>
            <a:ext cx="4572635" cy="3378200"/>
          </a:xfrm>
          <a:prstGeom prst="rect">
            <a:avLst/>
          </a:prstGeom>
        </p:spPr>
      </p:pic>
      <p:pic>
        <p:nvPicPr>
          <p:cNvPr id="5" name="Picture 4" descr="28"/>
          <p:cNvPicPr>
            <a:picLocks noChangeAspect="1"/>
          </p:cNvPicPr>
          <p:nvPr/>
        </p:nvPicPr>
        <p:blipFill>
          <a:blip r:embed="rId2"/>
          <a:stretch>
            <a:fillRect/>
          </a:stretch>
        </p:blipFill>
        <p:spPr>
          <a:xfrm>
            <a:off x="4572000" y="0"/>
            <a:ext cx="4572000" cy="3378200"/>
          </a:xfrm>
          <a:prstGeom prst="rect">
            <a:avLst/>
          </a:prstGeom>
        </p:spPr>
      </p:pic>
      <p:pic>
        <p:nvPicPr>
          <p:cNvPr id="6" name="Picture 5" descr="29"/>
          <p:cNvPicPr>
            <a:picLocks noChangeAspect="1"/>
          </p:cNvPicPr>
          <p:nvPr/>
        </p:nvPicPr>
        <p:blipFill>
          <a:blip r:embed="rId3"/>
          <a:stretch>
            <a:fillRect/>
          </a:stretch>
        </p:blipFill>
        <p:spPr>
          <a:xfrm>
            <a:off x="0" y="3428365"/>
            <a:ext cx="4571365" cy="3429635"/>
          </a:xfrm>
          <a:prstGeom prst="rect">
            <a:avLst/>
          </a:prstGeom>
        </p:spPr>
      </p:pic>
      <p:pic>
        <p:nvPicPr>
          <p:cNvPr id="7" name="Picture 6" descr="30"/>
          <p:cNvPicPr>
            <a:picLocks noChangeAspect="1"/>
          </p:cNvPicPr>
          <p:nvPr/>
        </p:nvPicPr>
        <p:blipFill>
          <a:blip r:embed="rId4"/>
          <a:stretch>
            <a:fillRect/>
          </a:stretch>
        </p:blipFill>
        <p:spPr>
          <a:xfrm>
            <a:off x="4577715" y="3428365"/>
            <a:ext cx="4498340" cy="33235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31"/>
          <p:cNvPicPr>
            <a:picLocks noChangeAspect="1"/>
          </p:cNvPicPr>
          <p:nvPr>
            <p:ph idx="1"/>
          </p:nvPr>
        </p:nvPicPr>
        <p:blipFill>
          <a:blip r:embed="rId1"/>
          <a:stretch>
            <a:fillRect/>
          </a:stretch>
        </p:blipFill>
        <p:spPr>
          <a:xfrm>
            <a:off x="0" y="0"/>
            <a:ext cx="4602480" cy="3400425"/>
          </a:xfrm>
          <a:prstGeom prst="rect">
            <a:avLst/>
          </a:prstGeom>
        </p:spPr>
      </p:pic>
      <p:pic>
        <p:nvPicPr>
          <p:cNvPr id="5" name="Picture 4" descr="32"/>
          <p:cNvPicPr>
            <a:picLocks noChangeAspect="1"/>
          </p:cNvPicPr>
          <p:nvPr/>
        </p:nvPicPr>
        <p:blipFill>
          <a:blip r:embed="rId2"/>
          <a:stretch>
            <a:fillRect/>
          </a:stretch>
        </p:blipFill>
        <p:spPr>
          <a:xfrm>
            <a:off x="4541520" y="0"/>
            <a:ext cx="4602480" cy="3400425"/>
          </a:xfrm>
          <a:prstGeom prst="rect">
            <a:avLst/>
          </a:prstGeom>
        </p:spPr>
      </p:pic>
      <p:pic>
        <p:nvPicPr>
          <p:cNvPr id="6" name="Picture 5" descr="33"/>
          <p:cNvPicPr>
            <a:picLocks noChangeAspect="1"/>
          </p:cNvPicPr>
          <p:nvPr/>
        </p:nvPicPr>
        <p:blipFill>
          <a:blip r:embed="rId3"/>
          <a:stretch>
            <a:fillRect/>
          </a:stretch>
        </p:blipFill>
        <p:spPr>
          <a:xfrm>
            <a:off x="0" y="3448050"/>
            <a:ext cx="4565015" cy="3409950"/>
          </a:xfrm>
          <a:prstGeom prst="rect">
            <a:avLst/>
          </a:prstGeom>
        </p:spPr>
      </p:pic>
      <p:pic>
        <p:nvPicPr>
          <p:cNvPr id="7" name="Picture 6" descr="34"/>
          <p:cNvPicPr>
            <a:picLocks noChangeAspect="1"/>
          </p:cNvPicPr>
          <p:nvPr/>
        </p:nvPicPr>
        <p:blipFill>
          <a:blip r:embed="rId4"/>
          <a:stretch>
            <a:fillRect/>
          </a:stretch>
        </p:blipFill>
        <p:spPr>
          <a:xfrm>
            <a:off x="4528185" y="3448050"/>
            <a:ext cx="4615815" cy="34099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355600"/>
            <a:ext cx="8229600" cy="4525963"/>
          </a:xfrm>
        </p:spPr>
        <p:txBody>
          <a:bodyPr/>
          <a:p>
            <a:pPr marL="0" indent="0">
              <a:buNone/>
            </a:pPr>
            <a:r>
              <a:rPr lang="en-US"/>
              <a:t>As you can see from the graphs,Sale Price depends on these null values so we simply can’t remove them.Instead we will replace them with the median values for the numerical features and the ‘missing’ category for the categorical features.</a:t>
            </a:r>
            <a:endParaRPr lang="en-US"/>
          </a:p>
        </p:txBody>
      </p:sp>
      <p:pic>
        <p:nvPicPr>
          <p:cNvPr id="4" name="Picture 3" descr="Screenshot 2025-06-24 094803"/>
          <p:cNvPicPr>
            <a:picLocks noChangeAspect="1"/>
          </p:cNvPicPr>
          <p:nvPr/>
        </p:nvPicPr>
        <p:blipFill>
          <a:blip r:embed="rId1"/>
          <a:stretch>
            <a:fillRect/>
          </a:stretch>
        </p:blipFill>
        <p:spPr>
          <a:xfrm>
            <a:off x="457200" y="3429000"/>
            <a:ext cx="7637780" cy="2124075"/>
          </a:xfrm>
          <a:prstGeom prst="rect">
            <a:avLst/>
          </a:prstGeom>
        </p:spPr>
      </p:pic>
      <p:pic>
        <p:nvPicPr>
          <p:cNvPr id="5" name="Picture 4" descr="Screenshot 2025-06-24 094812"/>
          <p:cNvPicPr>
            <a:picLocks noChangeAspect="1"/>
          </p:cNvPicPr>
          <p:nvPr/>
        </p:nvPicPr>
        <p:blipFill>
          <a:blip r:embed="rId2"/>
          <a:stretch>
            <a:fillRect/>
          </a:stretch>
        </p:blipFill>
        <p:spPr>
          <a:xfrm>
            <a:off x="457200" y="5553075"/>
            <a:ext cx="6391275" cy="9048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Exploratory Data Analysis</a:t>
            </a:r>
            <a:endParaRPr lang="en-US"/>
          </a:p>
        </p:txBody>
      </p:sp>
      <p:pic>
        <p:nvPicPr>
          <p:cNvPr id="4" name="Content Placeholder 3" descr="Screenshot 2025-06-24 095215"/>
          <p:cNvPicPr>
            <a:picLocks noChangeAspect="1"/>
          </p:cNvPicPr>
          <p:nvPr>
            <p:ph idx="1"/>
          </p:nvPr>
        </p:nvPicPr>
        <p:blipFill>
          <a:blip r:embed="rId1"/>
          <a:stretch>
            <a:fillRect/>
          </a:stretch>
        </p:blipFill>
        <p:spPr>
          <a:xfrm>
            <a:off x="457200" y="1417955"/>
            <a:ext cx="8229600" cy="1152525"/>
          </a:xfrm>
          <a:prstGeom prst="rect">
            <a:avLst/>
          </a:prstGeom>
        </p:spPr>
      </p:pic>
      <p:pic>
        <p:nvPicPr>
          <p:cNvPr id="5" name="Picture 4" descr="Screenshot 2025-06-24 095239"/>
          <p:cNvPicPr>
            <a:picLocks noChangeAspect="1"/>
          </p:cNvPicPr>
          <p:nvPr/>
        </p:nvPicPr>
        <p:blipFill>
          <a:blip r:embed="rId2"/>
          <a:stretch>
            <a:fillRect/>
          </a:stretch>
        </p:blipFill>
        <p:spPr>
          <a:xfrm>
            <a:off x="385445" y="2719070"/>
            <a:ext cx="8372475" cy="1419225"/>
          </a:xfrm>
          <a:prstGeom prst="rect">
            <a:avLst/>
          </a:prstGeom>
        </p:spPr>
      </p:pic>
      <p:pic>
        <p:nvPicPr>
          <p:cNvPr id="6" name="Picture 5" descr="Screenshot 2025-06-24 095331"/>
          <p:cNvPicPr>
            <a:picLocks noChangeAspect="1"/>
          </p:cNvPicPr>
          <p:nvPr/>
        </p:nvPicPr>
        <p:blipFill>
          <a:blip r:embed="rId3"/>
          <a:stretch>
            <a:fillRect/>
          </a:stretch>
        </p:blipFill>
        <p:spPr>
          <a:xfrm>
            <a:off x="302895" y="4418330"/>
            <a:ext cx="8248650" cy="22288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095450"/>
          <p:cNvPicPr>
            <a:picLocks noChangeAspect="1"/>
          </p:cNvPicPr>
          <p:nvPr>
            <p:ph idx="1"/>
          </p:nvPr>
        </p:nvPicPr>
        <p:blipFill>
          <a:blip r:embed="rId1"/>
          <a:stretch>
            <a:fillRect/>
          </a:stretch>
        </p:blipFill>
        <p:spPr>
          <a:xfrm>
            <a:off x="457200" y="189230"/>
            <a:ext cx="8229600" cy="2061845"/>
          </a:xfrm>
          <a:prstGeom prst="rect">
            <a:avLst/>
          </a:prstGeom>
        </p:spPr>
      </p:pic>
      <p:pic>
        <p:nvPicPr>
          <p:cNvPr id="5" name="Picture 4" descr="Screenshot 2025-06-24 095531"/>
          <p:cNvPicPr>
            <a:picLocks noChangeAspect="1"/>
          </p:cNvPicPr>
          <p:nvPr/>
        </p:nvPicPr>
        <p:blipFill>
          <a:blip r:embed="rId2"/>
          <a:stretch>
            <a:fillRect/>
          </a:stretch>
        </p:blipFill>
        <p:spPr>
          <a:xfrm>
            <a:off x="457200" y="2251075"/>
            <a:ext cx="8162925" cy="1343025"/>
          </a:xfrm>
          <a:prstGeom prst="rect">
            <a:avLst/>
          </a:prstGeom>
        </p:spPr>
      </p:pic>
      <p:sp>
        <p:nvSpPr>
          <p:cNvPr id="6" name="Text Box 5"/>
          <p:cNvSpPr txBox="1"/>
          <p:nvPr/>
        </p:nvSpPr>
        <p:spPr>
          <a:xfrm>
            <a:off x="520700" y="3594100"/>
            <a:ext cx="8099425" cy="645160"/>
          </a:xfrm>
          <a:prstGeom prst="rect">
            <a:avLst/>
          </a:prstGeom>
          <a:noFill/>
        </p:spPr>
        <p:txBody>
          <a:bodyPr wrap="square" rtlCol="0">
            <a:spAutoFit/>
          </a:bodyPr>
          <a:p>
            <a:r>
              <a:rPr lang="en-US"/>
              <a:t>This code will plot bar graphs that shows the median value of Sale Price for each different value of the discrete numericals.</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OVR"/>
          <p:cNvPicPr>
            <a:picLocks noChangeAspect="1"/>
          </p:cNvPicPr>
          <p:nvPr>
            <p:ph idx="1"/>
          </p:nvPr>
        </p:nvPicPr>
        <p:blipFill>
          <a:blip r:embed="rId1"/>
          <a:stretch>
            <a:fillRect/>
          </a:stretch>
        </p:blipFill>
        <p:spPr>
          <a:xfrm>
            <a:off x="1813560" y="0"/>
            <a:ext cx="5285105" cy="3986530"/>
          </a:xfrm>
          <a:prstGeom prst="rect">
            <a:avLst/>
          </a:prstGeom>
        </p:spPr>
      </p:pic>
      <p:sp>
        <p:nvSpPr>
          <p:cNvPr id="5" name="Text Box 4"/>
          <p:cNvSpPr txBox="1"/>
          <p:nvPr/>
        </p:nvSpPr>
        <p:spPr>
          <a:xfrm>
            <a:off x="664845" y="4030980"/>
            <a:ext cx="8044815" cy="645160"/>
          </a:xfrm>
          <a:prstGeom prst="rect">
            <a:avLst/>
          </a:prstGeom>
          <a:noFill/>
        </p:spPr>
        <p:txBody>
          <a:bodyPr wrap="square" rtlCol="0">
            <a:spAutoFit/>
          </a:bodyPr>
          <a:p>
            <a:r>
              <a:rPr lang="en-US"/>
              <a:t>In this graph we can see that Sale Price is linearly proportional to Overall Quality.</a:t>
            </a:r>
            <a:endParaRPr lang="en-US"/>
          </a:p>
          <a:p>
            <a:r>
              <a:rPr lang="en-US"/>
              <a:t>Hence,OverallQual will be an important feature for our model.</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36"/>
          <p:cNvPicPr>
            <a:picLocks noChangeAspect="1"/>
          </p:cNvPicPr>
          <p:nvPr>
            <p:ph idx="1"/>
          </p:nvPr>
        </p:nvPicPr>
        <p:blipFill>
          <a:blip r:embed="rId1"/>
          <a:stretch>
            <a:fillRect/>
          </a:stretch>
        </p:blipFill>
        <p:spPr>
          <a:xfrm>
            <a:off x="0" y="0"/>
            <a:ext cx="4451350" cy="3427095"/>
          </a:xfrm>
          <a:prstGeom prst="rect">
            <a:avLst/>
          </a:prstGeom>
        </p:spPr>
      </p:pic>
      <p:pic>
        <p:nvPicPr>
          <p:cNvPr id="5" name="Picture 4" descr="37"/>
          <p:cNvPicPr>
            <a:picLocks noChangeAspect="1"/>
          </p:cNvPicPr>
          <p:nvPr/>
        </p:nvPicPr>
        <p:blipFill>
          <a:blip r:embed="rId2"/>
          <a:stretch>
            <a:fillRect/>
          </a:stretch>
        </p:blipFill>
        <p:spPr>
          <a:xfrm>
            <a:off x="4571365" y="0"/>
            <a:ext cx="4572635" cy="3378200"/>
          </a:xfrm>
          <a:prstGeom prst="rect">
            <a:avLst/>
          </a:prstGeom>
        </p:spPr>
      </p:pic>
      <p:pic>
        <p:nvPicPr>
          <p:cNvPr id="6" name="Picture 5" descr="38"/>
          <p:cNvPicPr>
            <a:picLocks noChangeAspect="1"/>
          </p:cNvPicPr>
          <p:nvPr/>
        </p:nvPicPr>
        <p:blipFill>
          <a:blip r:embed="rId3"/>
          <a:stretch>
            <a:fillRect/>
          </a:stretch>
        </p:blipFill>
        <p:spPr>
          <a:xfrm>
            <a:off x="0" y="3390265"/>
            <a:ext cx="4513580" cy="3467735"/>
          </a:xfrm>
          <a:prstGeom prst="rect">
            <a:avLst/>
          </a:prstGeom>
        </p:spPr>
      </p:pic>
      <p:pic>
        <p:nvPicPr>
          <p:cNvPr id="7" name="Picture 6" descr="39"/>
          <p:cNvPicPr>
            <a:picLocks noChangeAspect="1"/>
          </p:cNvPicPr>
          <p:nvPr/>
        </p:nvPicPr>
        <p:blipFill>
          <a:blip r:embed="rId4"/>
          <a:stretch>
            <a:fillRect/>
          </a:stretch>
        </p:blipFill>
        <p:spPr>
          <a:xfrm>
            <a:off x="4571365" y="3380740"/>
            <a:ext cx="4572635" cy="34778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4" name="Content Placeholder 3" descr="40"/>
          <p:cNvPicPr>
            <a:picLocks noChangeAspect="1"/>
          </p:cNvPicPr>
          <p:nvPr>
            <p:ph idx="1"/>
          </p:nvPr>
        </p:nvPicPr>
        <p:blipFill>
          <a:blip r:embed="rId1"/>
          <a:stretch>
            <a:fillRect/>
          </a:stretch>
        </p:blipFill>
        <p:spPr>
          <a:xfrm>
            <a:off x="0" y="0"/>
            <a:ext cx="4639945" cy="3428365"/>
          </a:xfrm>
          <a:prstGeom prst="rect">
            <a:avLst/>
          </a:prstGeom>
        </p:spPr>
      </p:pic>
      <p:pic>
        <p:nvPicPr>
          <p:cNvPr id="5" name="Picture 4" descr="41"/>
          <p:cNvPicPr>
            <a:picLocks noChangeAspect="1"/>
          </p:cNvPicPr>
          <p:nvPr/>
        </p:nvPicPr>
        <p:blipFill>
          <a:blip r:embed="rId2"/>
          <a:stretch>
            <a:fillRect/>
          </a:stretch>
        </p:blipFill>
        <p:spPr>
          <a:xfrm>
            <a:off x="4571365" y="0"/>
            <a:ext cx="4572635" cy="3378200"/>
          </a:xfrm>
          <a:prstGeom prst="rect">
            <a:avLst/>
          </a:prstGeom>
        </p:spPr>
      </p:pic>
      <p:pic>
        <p:nvPicPr>
          <p:cNvPr id="6" name="Picture 5" descr="42"/>
          <p:cNvPicPr>
            <a:picLocks noChangeAspect="1"/>
          </p:cNvPicPr>
          <p:nvPr/>
        </p:nvPicPr>
        <p:blipFill>
          <a:blip r:embed="rId3"/>
          <a:stretch>
            <a:fillRect/>
          </a:stretch>
        </p:blipFill>
        <p:spPr>
          <a:xfrm>
            <a:off x="0" y="3428365"/>
            <a:ext cx="4642485" cy="3430270"/>
          </a:xfrm>
          <a:prstGeom prst="rect">
            <a:avLst/>
          </a:prstGeom>
        </p:spPr>
      </p:pic>
      <p:pic>
        <p:nvPicPr>
          <p:cNvPr id="8" name="Picture 7" descr="43"/>
          <p:cNvPicPr>
            <a:picLocks noChangeAspect="1"/>
          </p:cNvPicPr>
          <p:nvPr/>
        </p:nvPicPr>
        <p:blipFill>
          <a:blip r:embed="rId4"/>
          <a:stretch>
            <a:fillRect/>
          </a:stretch>
        </p:blipFill>
        <p:spPr>
          <a:xfrm>
            <a:off x="4608195" y="3428365"/>
            <a:ext cx="4535805" cy="34296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44"/>
          <p:cNvPicPr>
            <a:picLocks noChangeAspect="1"/>
          </p:cNvPicPr>
          <p:nvPr>
            <p:ph idx="1"/>
          </p:nvPr>
        </p:nvPicPr>
        <p:blipFill>
          <a:blip r:embed="rId1"/>
          <a:stretch>
            <a:fillRect/>
          </a:stretch>
        </p:blipFill>
        <p:spPr>
          <a:xfrm>
            <a:off x="0" y="0"/>
            <a:ext cx="4545330" cy="3429000"/>
          </a:xfrm>
          <a:prstGeom prst="rect">
            <a:avLst/>
          </a:prstGeom>
        </p:spPr>
      </p:pic>
      <p:pic>
        <p:nvPicPr>
          <p:cNvPr id="5" name="Picture 4" descr="45"/>
          <p:cNvPicPr>
            <a:picLocks noChangeAspect="1"/>
          </p:cNvPicPr>
          <p:nvPr/>
        </p:nvPicPr>
        <p:blipFill>
          <a:blip r:embed="rId2"/>
          <a:stretch>
            <a:fillRect/>
          </a:stretch>
        </p:blipFill>
        <p:spPr>
          <a:xfrm>
            <a:off x="4556125" y="0"/>
            <a:ext cx="4587875" cy="3389630"/>
          </a:xfrm>
          <a:prstGeom prst="rect">
            <a:avLst/>
          </a:prstGeom>
        </p:spPr>
      </p:pic>
      <p:pic>
        <p:nvPicPr>
          <p:cNvPr id="6" name="Picture 5" descr="46"/>
          <p:cNvPicPr>
            <a:picLocks noChangeAspect="1"/>
          </p:cNvPicPr>
          <p:nvPr/>
        </p:nvPicPr>
        <p:blipFill>
          <a:blip r:embed="rId3"/>
          <a:stretch>
            <a:fillRect/>
          </a:stretch>
        </p:blipFill>
        <p:spPr>
          <a:xfrm>
            <a:off x="0" y="3389630"/>
            <a:ext cx="4578350" cy="3468370"/>
          </a:xfrm>
          <a:prstGeom prst="rect">
            <a:avLst/>
          </a:prstGeom>
        </p:spPr>
      </p:pic>
      <p:pic>
        <p:nvPicPr>
          <p:cNvPr id="7" name="Picture 6" descr="47"/>
          <p:cNvPicPr>
            <a:picLocks noChangeAspect="1"/>
          </p:cNvPicPr>
          <p:nvPr/>
        </p:nvPicPr>
        <p:blipFill>
          <a:blip r:embed="rId4"/>
          <a:stretch>
            <a:fillRect/>
          </a:stretch>
        </p:blipFill>
        <p:spPr>
          <a:xfrm>
            <a:off x="4578350" y="3342640"/>
            <a:ext cx="4565650" cy="35153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Certificate</a:t>
            </a:r>
            <a:endParaRPr lang="en-US"/>
          </a:p>
        </p:txBody>
      </p:sp>
      <p:sp>
        <p:nvSpPr>
          <p:cNvPr id="3" name="Content Placeholder 2"/>
          <p:cNvSpPr>
            <a:spLocks noGrp="1"/>
          </p:cNvSpPr>
          <p:nvPr>
            <p:ph idx="1"/>
          </p:nvPr>
        </p:nvSpPr>
        <p:spPr/>
        <p:txBody>
          <a:bodyPr/>
          <a:p>
            <a:pPr marL="0" indent="0">
              <a:buNone/>
            </a:pPr>
            <a:r>
              <a:rPr lang="en-US"/>
              <a:t>We hereby certify that Kapil Sourav Rout,KIIT BBSR sucessfully carried out from 05/05/2025 to 30/06/2025 internship work on the title ‘House Sale Prediction’.</a:t>
            </a:r>
            <a:endParaRPr lang="en-US"/>
          </a:p>
          <a:p>
            <a:pPr marL="0" indent="0">
              <a:buNone/>
            </a:pPr>
            <a:r>
              <a:rPr lang="en-US"/>
              <a:t>We wish him the best of luck for future endeavour.</a:t>
            </a:r>
            <a:endParaRPr lang="en-US"/>
          </a:p>
          <a:p>
            <a:pPr marL="0" indent="0">
              <a:buNone/>
            </a:pPr>
            <a:r>
              <a:rPr lang="en-US"/>
              <a:t>                                                  Training Department </a:t>
            </a:r>
            <a:endParaRPr lang="en-US"/>
          </a:p>
          <a:p>
            <a:pPr marL="0" indent="457200">
              <a:buNone/>
            </a:pP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48"/>
          <p:cNvPicPr>
            <a:picLocks noChangeAspect="1"/>
          </p:cNvPicPr>
          <p:nvPr>
            <p:ph idx="1"/>
          </p:nvPr>
        </p:nvPicPr>
        <p:blipFill>
          <a:blip r:embed="rId1"/>
          <a:stretch>
            <a:fillRect/>
          </a:stretch>
        </p:blipFill>
        <p:spPr>
          <a:xfrm>
            <a:off x="1929130" y="0"/>
            <a:ext cx="5285105" cy="3880485"/>
          </a:xfrm>
          <a:prstGeom prst="rect">
            <a:avLst/>
          </a:prstGeom>
        </p:spPr>
      </p:pic>
      <p:sp>
        <p:nvSpPr>
          <p:cNvPr id="5" name="Text Box 4"/>
          <p:cNvSpPr txBox="1"/>
          <p:nvPr/>
        </p:nvSpPr>
        <p:spPr>
          <a:xfrm>
            <a:off x="424180" y="3867150"/>
            <a:ext cx="8497570" cy="922020"/>
          </a:xfrm>
          <a:prstGeom prst="rect">
            <a:avLst/>
          </a:prstGeom>
          <a:noFill/>
        </p:spPr>
        <p:txBody>
          <a:bodyPr wrap="square" rtlCol="0">
            <a:spAutoFit/>
          </a:bodyPr>
          <a:p>
            <a:r>
              <a:rPr lang="en-US"/>
              <a:t>If we look at the TotRmsAbvGrd and FullBath graphs(previous slides),we can see a sort of linear relationship with Sale Price.So,we will be using TotRmsAbvGrd and FullBath in our model.</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01607"/>
          <p:cNvPicPr>
            <a:picLocks noChangeAspect="1"/>
          </p:cNvPicPr>
          <p:nvPr>
            <p:ph idx="1"/>
          </p:nvPr>
        </p:nvPicPr>
        <p:blipFill>
          <a:blip r:embed="rId1"/>
          <a:stretch>
            <a:fillRect/>
          </a:stretch>
        </p:blipFill>
        <p:spPr>
          <a:xfrm>
            <a:off x="457200" y="0"/>
            <a:ext cx="8229600" cy="1645920"/>
          </a:xfrm>
          <a:prstGeom prst="rect">
            <a:avLst/>
          </a:prstGeom>
        </p:spPr>
      </p:pic>
      <p:sp>
        <p:nvSpPr>
          <p:cNvPr id="5" name="Text Box 4"/>
          <p:cNvSpPr txBox="1"/>
          <p:nvPr/>
        </p:nvSpPr>
        <p:spPr>
          <a:xfrm>
            <a:off x="597535" y="1918970"/>
            <a:ext cx="8089265" cy="645160"/>
          </a:xfrm>
          <a:prstGeom prst="rect">
            <a:avLst/>
          </a:prstGeom>
          <a:noFill/>
        </p:spPr>
        <p:txBody>
          <a:bodyPr wrap="square" rtlCol="0">
            <a:spAutoFit/>
          </a:bodyPr>
          <a:p>
            <a:r>
              <a:rPr lang="en-US"/>
              <a:t>This code will create histograms of the continuous features.These histograms allow us to see the density of the values in continuous features.</a:t>
            </a:r>
            <a:endParaRPr lang="en-US"/>
          </a:p>
        </p:txBody>
      </p:sp>
      <p:pic>
        <p:nvPicPr>
          <p:cNvPr id="6" name="Picture 5" descr="Screenshot 2025-06-24 101825"/>
          <p:cNvPicPr>
            <a:picLocks noChangeAspect="1"/>
          </p:cNvPicPr>
          <p:nvPr/>
        </p:nvPicPr>
        <p:blipFill>
          <a:blip r:embed="rId2"/>
          <a:stretch>
            <a:fillRect/>
          </a:stretch>
        </p:blipFill>
        <p:spPr>
          <a:xfrm>
            <a:off x="327025" y="2837180"/>
            <a:ext cx="4244340" cy="3351530"/>
          </a:xfrm>
          <a:prstGeom prst="rect">
            <a:avLst/>
          </a:prstGeom>
        </p:spPr>
      </p:pic>
      <p:pic>
        <p:nvPicPr>
          <p:cNvPr id="7" name="Picture 6" descr="Screenshot 2025-06-24 101940"/>
          <p:cNvPicPr>
            <a:picLocks noChangeAspect="1"/>
          </p:cNvPicPr>
          <p:nvPr/>
        </p:nvPicPr>
        <p:blipFill>
          <a:blip r:embed="rId3"/>
          <a:stretch>
            <a:fillRect/>
          </a:stretch>
        </p:blipFill>
        <p:spPr>
          <a:xfrm>
            <a:off x="4572000" y="2837180"/>
            <a:ext cx="4446905" cy="33045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02104"/>
          <p:cNvPicPr>
            <a:picLocks noChangeAspect="1"/>
          </p:cNvPicPr>
          <p:nvPr>
            <p:ph idx="1"/>
          </p:nvPr>
        </p:nvPicPr>
        <p:blipFill>
          <a:blip r:embed="rId1"/>
          <a:stretch>
            <a:fillRect/>
          </a:stretch>
        </p:blipFill>
        <p:spPr>
          <a:xfrm>
            <a:off x="0" y="-18415"/>
            <a:ext cx="4408170" cy="3447415"/>
          </a:xfrm>
          <a:prstGeom prst="rect">
            <a:avLst/>
          </a:prstGeom>
        </p:spPr>
      </p:pic>
      <p:pic>
        <p:nvPicPr>
          <p:cNvPr id="5" name="Picture 4" descr="Screenshot 2025-06-24 102156"/>
          <p:cNvPicPr>
            <a:picLocks noChangeAspect="1"/>
          </p:cNvPicPr>
          <p:nvPr/>
        </p:nvPicPr>
        <p:blipFill>
          <a:blip r:embed="rId2"/>
          <a:stretch>
            <a:fillRect/>
          </a:stretch>
        </p:blipFill>
        <p:spPr>
          <a:xfrm>
            <a:off x="4572000" y="0"/>
            <a:ext cx="4572000" cy="3429000"/>
          </a:xfrm>
          <a:prstGeom prst="rect">
            <a:avLst/>
          </a:prstGeom>
        </p:spPr>
      </p:pic>
      <p:pic>
        <p:nvPicPr>
          <p:cNvPr id="6" name="Picture 5" descr="Screenshot 2025-06-24 102248"/>
          <p:cNvPicPr>
            <a:picLocks noChangeAspect="1"/>
          </p:cNvPicPr>
          <p:nvPr/>
        </p:nvPicPr>
        <p:blipFill>
          <a:blip r:embed="rId3"/>
          <a:stretch>
            <a:fillRect/>
          </a:stretch>
        </p:blipFill>
        <p:spPr>
          <a:xfrm>
            <a:off x="0" y="3430905"/>
            <a:ext cx="4580255" cy="3427095"/>
          </a:xfrm>
          <a:prstGeom prst="rect">
            <a:avLst/>
          </a:prstGeom>
        </p:spPr>
      </p:pic>
      <p:pic>
        <p:nvPicPr>
          <p:cNvPr id="8" name="Picture 7" descr="Screenshot 2025-06-24 102404"/>
          <p:cNvPicPr>
            <a:picLocks noChangeAspect="1"/>
          </p:cNvPicPr>
          <p:nvPr/>
        </p:nvPicPr>
        <p:blipFill>
          <a:blip r:embed="rId4"/>
          <a:stretch>
            <a:fillRect/>
          </a:stretch>
        </p:blipFill>
        <p:spPr>
          <a:xfrm>
            <a:off x="4580255" y="3430905"/>
            <a:ext cx="4563745" cy="34270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02518"/>
          <p:cNvPicPr>
            <a:picLocks noChangeAspect="1"/>
          </p:cNvPicPr>
          <p:nvPr>
            <p:ph idx="1"/>
          </p:nvPr>
        </p:nvPicPr>
        <p:blipFill>
          <a:blip r:embed="rId1"/>
          <a:stretch>
            <a:fillRect/>
          </a:stretch>
        </p:blipFill>
        <p:spPr>
          <a:xfrm>
            <a:off x="0" y="0"/>
            <a:ext cx="4572635" cy="3460115"/>
          </a:xfrm>
          <a:prstGeom prst="rect">
            <a:avLst/>
          </a:prstGeom>
        </p:spPr>
      </p:pic>
      <p:pic>
        <p:nvPicPr>
          <p:cNvPr id="5" name="Picture 4" descr="Screenshot 2025-06-24 102618"/>
          <p:cNvPicPr>
            <a:picLocks noChangeAspect="1"/>
          </p:cNvPicPr>
          <p:nvPr/>
        </p:nvPicPr>
        <p:blipFill>
          <a:blip r:embed="rId2"/>
          <a:stretch>
            <a:fillRect/>
          </a:stretch>
        </p:blipFill>
        <p:spPr>
          <a:xfrm>
            <a:off x="4575175" y="0"/>
            <a:ext cx="4568825" cy="3419475"/>
          </a:xfrm>
          <a:prstGeom prst="rect">
            <a:avLst/>
          </a:prstGeom>
        </p:spPr>
      </p:pic>
      <p:pic>
        <p:nvPicPr>
          <p:cNvPr id="6" name="Picture 5" descr="Screenshot 2025-06-24 102711"/>
          <p:cNvPicPr>
            <a:picLocks noChangeAspect="1"/>
          </p:cNvPicPr>
          <p:nvPr/>
        </p:nvPicPr>
        <p:blipFill>
          <a:blip r:embed="rId3"/>
          <a:stretch>
            <a:fillRect/>
          </a:stretch>
        </p:blipFill>
        <p:spPr>
          <a:xfrm>
            <a:off x="0" y="3494405"/>
            <a:ext cx="4564380" cy="3363595"/>
          </a:xfrm>
          <a:prstGeom prst="rect">
            <a:avLst/>
          </a:prstGeom>
        </p:spPr>
      </p:pic>
      <p:pic>
        <p:nvPicPr>
          <p:cNvPr id="7" name="Picture 6" descr="Screenshot 2025-06-24 102803"/>
          <p:cNvPicPr>
            <a:picLocks noChangeAspect="1"/>
          </p:cNvPicPr>
          <p:nvPr/>
        </p:nvPicPr>
        <p:blipFill>
          <a:blip r:embed="rId4"/>
          <a:stretch>
            <a:fillRect/>
          </a:stretch>
        </p:blipFill>
        <p:spPr>
          <a:xfrm>
            <a:off x="4564380" y="3495040"/>
            <a:ext cx="4579620" cy="33629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02909"/>
          <p:cNvPicPr>
            <a:picLocks noChangeAspect="1"/>
          </p:cNvPicPr>
          <p:nvPr>
            <p:ph idx="1"/>
          </p:nvPr>
        </p:nvPicPr>
        <p:blipFill>
          <a:blip r:embed="rId1"/>
          <a:stretch>
            <a:fillRect/>
          </a:stretch>
        </p:blipFill>
        <p:spPr>
          <a:xfrm>
            <a:off x="0" y="0"/>
            <a:ext cx="4572000" cy="3376295"/>
          </a:xfrm>
          <a:prstGeom prst="rect">
            <a:avLst/>
          </a:prstGeom>
        </p:spPr>
      </p:pic>
      <p:pic>
        <p:nvPicPr>
          <p:cNvPr id="5" name="Picture 4" descr="Screenshot 2025-06-24 102956"/>
          <p:cNvPicPr>
            <a:picLocks noChangeAspect="1"/>
          </p:cNvPicPr>
          <p:nvPr/>
        </p:nvPicPr>
        <p:blipFill>
          <a:blip r:embed="rId2"/>
          <a:stretch>
            <a:fillRect/>
          </a:stretch>
        </p:blipFill>
        <p:spPr>
          <a:xfrm>
            <a:off x="4572000" y="0"/>
            <a:ext cx="4572000" cy="3364865"/>
          </a:xfrm>
          <a:prstGeom prst="rect">
            <a:avLst/>
          </a:prstGeom>
        </p:spPr>
      </p:pic>
      <p:pic>
        <p:nvPicPr>
          <p:cNvPr id="6" name="Picture 5" descr="Screenshot 2025-06-24 103213"/>
          <p:cNvPicPr>
            <a:picLocks noChangeAspect="1"/>
          </p:cNvPicPr>
          <p:nvPr/>
        </p:nvPicPr>
        <p:blipFill>
          <a:blip r:embed="rId3"/>
          <a:stretch>
            <a:fillRect/>
          </a:stretch>
        </p:blipFill>
        <p:spPr>
          <a:xfrm>
            <a:off x="0" y="3365500"/>
            <a:ext cx="4602480" cy="3492500"/>
          </a:xfrm>
          <a:prstGeom prst="rect">
            <a:avLst/>
          </a:prstGeom>
        </p:spPr>
      </p:pic>
      <p:pic>
        <p:nvPicPr>
          <p:cNvPr id="7" name="Picture 6" descr="Screenshot 2025-06-24 103305"/>
          <p:cNvPicPr>
            <a:picLocks noChangeAspect="1"/>
          </p:cNvPicPr>
          <p:nvPr/>
        </p:nvPicPr>
        <p:blipFill>
          <a:blip r:embed="rId4"/>
          <a:stretch>
            <a:fillRect/>
          </a:stretch>
        </p:blipFill>
        <p:spPr>
          <a:xfrm>
            <a:off x="4602480" y="3321685"/>
            <a:ext cx="4541520" cy="35363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03404"/>
          <p:cNvPicPr>
            <a:picLocks noChangeAspect="1"/>
          </p:cNvPicPr>
          <p:nvPr>
            <p:ph idx="1"/>
          </p:nvPr>
        </p:nvPicPr>
        <p:blipFill>
          <a:blip r:embed="rId1"/>
          <a:stretch>
            <a:fillRect/>
          </a:stretch>
        </p:blipFill>
        <p:spPr>
          <a:xfrm>
            <a:off x="0" y="0"/>
            <a:ext cx="4572635" cy="3445510"/>
          </a:xfrm>
          <a:prstGeom prst="rect">
            <a:avLst/>
          </a:prstGeom>
        </p:spPr>
      </p:pic>
      <p:pic>
        <p:nvPicPr>
          <p:cNvPr id="5" name="Picture 4" descr="Screenshot 2025-06-24 103452"/>
          <p:cNvPicPr>
            <a:picLocks noChangeAspect="1"/>
          </p:cNvPicPr>
          <p:nvPr/>
        </p:nvPicPr>
        <p:blipFill>
          <a:blip r:embed="rId2"/>
          <a:stretch>
            <a:fillRect/>
          </a:stretch>
        </p:blipFill>
        <p:spPr>
          <a:xfrm>
            <a:off x="4554855" y="0"/>
            <a:ext cx="4589145" cy="3444875"/>
          </a:xfrm>
          <a:prstGeom prst="rect">
            <a:avLst/>
          </a:prstGeom>
        </p:spPr>
      </p:pic>
      <p:pic>
        <p:nvPicPr>
          <p:cNvPr id="6" name="Picture 5" descr="Screenshot 2025-06-24 103543"/>
          <p:cNvPicPr>
            <a:picLocks noChangeAspect="1"/>
          </p:cNvPicPr>
          <p:nvPr/>
        </p:nvPicPr>
        <p:blipFill>
          <a:blip r:embed="rId3"/>
          <a:stretch>
            <a:fillRect/>
          </a:stretch>
        </p:blipFill>
        <p:spPr>
          <a:xfrm>
            <a:off x="0" y="3445510"/>
            <a:ext cx="4577080" cy="3412490"/>
          </a:xfrm>
          <a:prstGeom prst="rect">
            <a:avLst/>
          </a:prstGeom>
        </p:spPr>
      </p:pic>
      <p:pic>
        <p:nvPicPr>
          <p:cNvPr id="7" name="Picture 6" descr="Screenshot 2025-06-24 103642"/>
          <p:cNvPicPr>
            <a:picLocks noChangeAspect="1"/>
          </p:cNvPicPr>
          <p:nvPr/>
        </p:nvPicPr>
        <p:blipFill>
          <a:blip r:embed="rId4"/>
          <a:stretch>
            <a:fillRect/>
          </a:stretch>
        </p:blipFill>
        <p:spPr>
          <a:xfrm>
            <a:off x="4577080" y="3420110"/>
            <a:ext cx="4566920" cy="34378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40995" y="249555"/>
            <a:ext cx="8229600" cy="4525963"/>
          </a:xfrm>
        </p:spPr>
        <p:txBody>
          <a:bodyPr/>
          <a:p>
            <a:pPr marL="0" indent="0">
              <a:buNone/>
            </a:pPr>
            <a:r>
              <a:rPr lang="en-US"/>
              <a:t>Looking at these histograms,we can clearly see most of these are left-skewed ,so to fix that we will use a logarithmic transformation.</a:t>
            </a:r>
            <a:endParaRPr lang="en-US"/>
          </a:p>
        </p:txBody>
      </p:sp>
      <p:pic>
        <p:nvPicPr>
          <p:cNvPr id="4" name="Picture 3" descr="Screenshot 2025-06-24 103925"/>
          <p:cNvPicPr>
            <a:picLocks noChangeAspect="1"/>
          </p:cNvPicPr>
          <p:nvPr/>
        </p:nvPicPr>
        <p:blipFill>
          <a:blip r:embed="rId1"/>
          <a:stretch>
            <a:fillRect/>
          </a:stretch>
        </p:blipFill>
        <p:spPr>
          <a:xfrm>
            <a:off x="436245" y="1872615"/>
            <a:ext cx="8134350" cy="2495550"/>
          </a:xfrm>
          <a:prstGeom prst="rect">
            <a:avLst/>
          </a:prstGeom>
        </p:spPr>
      </p:pic>
      <p:sp>
        <p:nvSpPr>
          <p:cNvPr id="5" name="Text Box 4"/>
          <p:cNvSpPr txBox="1"/>
          <p:nvPr/>
        </p:nvSpPr>
        <p:spPr>
          <a:xfrm>
            <a:off x="626745" y="5005705"/>
            <a:ext cx="7943850" cy="922020"/>
          </a:xfrm>
          <a:prstGeom prst="rect">
            <a:avLst/>
          </a:prstGeom>
          <a:noFill/>
        </p:spPr>
        <p:txBody>
          <a:bodyPr wrap="square" rtlCol="0">
            <a:spAutoFit/>
          </a:bodyPr>
          <a:p>
            <a:r>
              <a:rPr lang="en-US"/>
              <a:t>Note that this code will ignore any continuous feature with 0 in their values as log(0) doesn’t exist.We are using a scatter plot with the log values of the data as x-axis and Sale Price corresponding to those values as y-axis.</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04250"/>
          <p:cNvPicPr>
            <a:picLocks noChangeAspect="1"/>
          </p:cNvPicPr>
          <p:nvPr>
            <p:ph idx="1"/>
          </p:nvPr>
        </p:nvPicPr>
        <p:blipFill>
          <a:blip r:embed="rId1"/>
          <a:stretch>
            <a:fillRect/>
          </a:stretch>
        </p:blipFill>
        <p:spPr>
          <a:xfrm>
            <a:off x="0" y="0"/>
            <a:ext cx="4572635" cy="3429000"/>
          </a:xfrm>
          <a:prstGeom prst="rect">
            <a:avLst/>
          </a:prstGeom>
        </p:spPr>
      </p:pic>
      <p:pic>
        <p:nvPicPr>
          <p:cNvPr id="5" name="Picture 4" descr="Screenshot 2025-06-24 104444"/>
          <p:cNvPicPr>
            <a:picLocks noChangeAspect="1"/>
          </p:cNvPicPr>
          <p:nvPr/>
        </p:nvPicPr>
        <p:blipFill>
          <a:blip r:embed="rId2"/>
          <a:stretch>
            <a:fillRect/>
          </a:stretch>
        </p:blipFill>
        <p:spPr>
          <a:xfrm>
            <a:off x="4542790" y="0"/>
            <a:ext cx="4601210" cy="3443605"/>
          </a:xfrm>
          <a:prstGeom prst="rect">
            <a:avLst/>
          </a:prstGeom>
        </p:spPr>
      </p:pic>
      <p:pic>
        <p:nvPicPr>
          <p:cNvPr id="6" name="Picture 5" descr="Screenshot 2025-06-24 104603"/>
          <p:cNvPicPr>
            <a:picLocks noChangeAspect="1"/>
          </p:cNvPicPr>
          <p:nvPr/>
        </p:nvPicPr>
        <p:blipFill>
          <a:blip r:embed="rId3"/>
          <a:stretch>
            <a:fillRect/>
          </a:stretch>
        </p:blipFill>
        <p:spPr>
          <a:xfrm>
            <a:off x="0" y="3405505"/>
            <a:ext cx="4572635" cy="3452495"/>
          </a:xfrm>
          <a:prstGeom prst="rect">
            <a:avLst/>
          </a:prstGeom>
        </p:spPr>
      </p:pic>
      <p:pic>
        <p:nvPicPr>
          <p:cNvPr id="7" name="Picture 6" descr="Screenshot 2025-06-24 104651"/>
          <p:cNvPicPr>
            <a:picLocks noChangeAspect="1"/>
          </p:cNvPicPr>
          <p:nvPr/>
        </p:nvPicPr>
        <p:blipFill>
          <a:blip r:embed="rId4"/>
          <a:stretch>
            <a:fillRect/>
          </a:stretch>
        </p:blipFill>
        <p:spPr>
          <a:xfrm>
            <a:off x="4542790" y="3428365"/>
            <a:ext cx="4601210" cy="34296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220980"/>
            <a:ext cx="8229600" cy="4525963"/>
          </a:xfrm>
        </p:spPr>
        <p:txBody>
          <a:bodyPr>
            <a:normAutofit lnSpcReduction="20000"/>
          </a:bodyPr>
          <a:p>
            <a:r>
              <a:rPr lang="en-US"/>
              <a:t>Looking at these Scatter Plots,we can see that GrLivArea and 1stFlrSF have shapes that indicate a linear relationship with Sale Price.So we will be using them as features in our model.</a:t>
            </a:r>
            <a:endParaRPr lang="en-US"/>
          </a:p>
          <a:p>
            <a:r>
              <a:rPr lang="en-US"/>
              <a:t>However we won’t be using LotFrontage and LotArea due to them having values in straight vertical and horizontal lines in the Scatter Plot.</a:t>
            </a:r>
            <a:endParaRPr lang="en-US"/>
          </a:p>
          <a:p>
            <a:r>
              <a:rPr lang="en-US"/>
              <a:t>These Lines will make the model accustomed to the lines and decreases it’s performance.</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05508"/>
          <p:cNvPicPr>
            <a:picLocks noChangeAspect="1"/>
          </p:cNvPicPr>
          <p:nvPr>
            <p:ph idx="1"/>
          </p:nvPr>
        </p:nvPicPr>
        <p:blipFill>
          <a:blip r:embed="rId1"/>
          <a:stretch>
            <a:fillRect/>
          </a:stretch>
        </p:blipFill>
        <p:spPr>
          <a:xfrm>
            <a:off x="466090" y="161925"/>
            <a:ext cx="8210550" cy="1228725"/>
          </a:xfrm>
          <a:prstGeom prst="rect">
            <a:avLst/>
          </a:prstGeom>
        </p:spPr>
      </p:pic>
      <p:sp>
        <p:nvSpPr>
          <p:cNvPr id="5" name="Text Box 4"/>
          <p:cNvSpPr txBox="1"/>
          <p:nvPr/>
        </p:nvSpPr>
        <p:spPr>
          <a:xfrm>
            <a:off x="568325" y="1658620"/>
            <a:ext cx="8108315" cy="645160"/>
          </a:xfrm>
          <a:prstGeom prst="rect">
            <a:avLst/>
          </a:prstGeom>
          <a:noFill/>
        </p:spPr>
        <p:txBody>
          <a:bodyPr wrap="square" rtlCol="0">
            <a:spAutoFit/>
          </a:bodyPr>
          <a:p>
            <a:r>
              <a:rPr lang="en-US"/>
              <a:t>This code will plot a graph with the years on x-axis and the medain of Sale Price corresponding to the Year on y-axis.</a:t>
            </a:r>
            <a:endParaRPr lang="en-US"/>
          </a:p>
        </p:txBody>
      </p:sp>
      <p:pic>
        <p:nvPicPr>
          <p:cNvPr id="6" name="Picture 5" descr="49"/>
          <p:cNvPicPr>
            <a:picLocks noChangeAspect="1"/>
          </p:cNvPicPr>
          <p:nvPr/>
        </p:nvPicPr>
        <p:blipFill>
          <a:blip r:embed="rId2"/>
          <a:stretch>
            <a:fillRect/>
          </a:stretch>
        </p:blipFill>
        <p:spPr>
          <a:xfrm>
            <a:off x="0" y="2532380"/>
            <a:ext cx="4533265" cy="3950335"/>
          </a:xfrm>
          <a:prstGeom prst="rect">
            <a:avLst/>
          </a:prstGeom>
        </p:spPr>
      </p:pic>
      <p:pic>
        <p:nvPicPr>
          <p:cNvPr id="7" name="Picture 6" descr="50"/>
          <p:cNvPicPr>
            <a:picLocks noChangeAspect="1"/>
          </p:cNvPicPr>
          <p:nvPr/>
        </p:nvPicPr>
        <p:blipFill>
          <a:blip r:embed="rId3"/>
          <a:stretch>
            <a:fillRect/>
          </a:stretch>
        </p:blipFill>
        <p:spPr>
          <a:xfrm>
            <a:off x="4572635" y="2532380"/>
            <a:ext cx="4571365" cy="38360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2076450" cy="1143000"/>
          </a:xfrm>
        </p:spPr>
        <p:txBody>
          <a:bodyPr/>
          <a:p>
            <a:r>
              <a:rPr lang="en-US" sz="3300"/>
              <a:t>Content</a:t>
            </a:r>
            <a:endParaRPr lang="en-US" sz="3300"/>
          </a:p>
        </p:txBody>
      </p:sp>
      <p:sp>
        <p:nvSpPr>
          <p:cNvPr id="3" name="Content Placeholder 2"/>
          <p:cNvSpPr>
            <a:spLocks noGrp="1"/>
          </p:cNvSpPr>
          <p:nvPr>
            <p:ph idx="1"/>
          </p:nvPr>
        </p:nvSpPr>
        <p:spPr/>
        <p:txBody>
          <a:bodyPr/>
          <a:p>
            <a:pPr marL="0" indent="0">
              <a:buNone/>
            </a:pPr>
            <a:endParaRPr lang="en-US" sz="2000"/>
          </a:p>
          <a:p>
            <a:r>
              <a:rPr lang="en-US" sz="2000"/>
              <a:t>Aim of the project</a:t>
            </a:r>
            <a:endParaRPr lang="en-US" sz="2000"/>
          </a:p>
          <a:p>
            <a:r>
              <a:rPr lang="en-US" sz="2000"/>
              <a:t>Introduction</a:t>
            </a:r>
            <a:endParaRPr lang="en-US" sz="2000"/>
          </a:p>
          <a:p>
            <a:r>
              <a:rPr lang="en-US" sz="2000"/>
              <a:t>Dealing with Null values</a:t>
            </a:r>
            <a:endParaRPr lang="en-US" sz="2000"/>
          </a:p>
          <a:p>
            <a:r>
              <a:rPr lang="en-US" sz="2000"/>
              <a:t>Exploratory Data Analysis</a:t>
            </a:r>
            <a:endParaRPr lang="en-US" sz="2000"/>
          </a:p>
          <a:p>
            <a:r>
              <a:rPr lang="en-US" sz="2000"/>
              <a:t>Scaling Features</a:t>
            </a:r>
            <a:endParaRPr lang="en-US" sz="2000"/>
          </a:p>
          <a:p>
            <a:r>
              <a:rPr lang="en-US" sz="2000"/>
              <a:t>Training the Model</a:t>
            </a:r>
            <a:endParaRPr lang="en-US" sz="2000"/>
          </a:p>
          <a:p>
            <a:r>
              <a:rPr lang="en-US" sz="2000"/>
              <a:t>Conclusion</a:t>
            </a:r>
            <a:endParaRPr lang="en-US"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51"/>
          <p:cNvPicPr>
            <a:picLocks noChangeAspect="1"/>
          </p:cNvPicPr>
          <p:nvPr>
            <p:ph idx="1"/>
          </p:nvPr>
        </p:nvPicPr>
        <p:blipFill>
          <a:blip r:embed="rId1"/>
          <a:stretch>
            <a:fillRect/>
          </a:stretch>
        </p:blipFill>
        <p:spPr>
          <a:xfrm>
            <a:off x="0" y="0"/>
            <a:ext cx="4572635" cy="3429000"/>
          </a:xfrm>
          <a:prstGeom prst="rect">
            <a:avLst/>
          </a:prstGeom>
        </p:spPr>
      </p:pic>
      <p:pic>
        <p:nvPicPr>
          <p:cNvPr id="5" name="Picture 4" descr="52"/>
          <p:cNvPicPr>
            <a:picLocks noChangeAspect="1"/>
          </p:cNvPicPr>
          <p:nvPr/>
        </p:nvPicPr>
        <p:blipFill>
          <a:blip r:embed="rId2"/>
          <a:stretch>
            <a:fillRect/>
          </a:stretch>
        </p:blipFill>
        <p:spPr>
          <a:xfrm>
            <a:off x="4592955" y="0"/>
            <a:ext cx="4551045" cy="3429000"/>
          </a:xfrm>
          <a:prstGeom prst="rect">
            <a:avLst/>
          </a:prstGeom>
        </p:spPr>
      </p:pic>
      <p:sp>
        <p:nvSpPr>
          <p:cNvPr id="6" name="Text Box 5"/>
          <p:cNvSpPr txBox="1"/>
          <p:nvPr/>
        </p:nvSpPr>
        <p:spPr>
          <a:xfrm>
            <a:off x="549275" y="3568065"/>
            <a:ext cx="8401050" cy="645160"/>
          </a:xfrm>
          <a:prstGeom prst="rect">
            <a:avLst/>
          </a:prstGeom>
          <a:noFill/>
        </p:spPr>
        <p:txBody>
          <a:bodyPr wrap="square" rtlCol="0">
            <a:spAutoFit/>
          </a:bodyPr>
          <a:p>
            <a:r>
              <a:rPr lang="en-US"/>
              <a:t>These year features are useful,but we can create more useful features by subtracting from YrSold with each feature.</a:t>
            </a:r>
            <a:endParaRPr lang="en-US"/>
          </a:p>
        </p:txBody>
      </p:sp>
      <p:pic>
        <p:nvPicPr>
          <p:cNvPr id="7" name="Picture 6" descr="Screenshot 2025-06-24 110242"/>
          <p:cNvPicPr>
            <a:picLocks noChangeAspect="1"/>
          </p:cNvPicPr>
          <p:nvPr/>
        </p:nvPicPr>
        <p:blipFill>
          <a:blip r:embed="rId3"/>
          <a:stretch>
            <a:fillRect/>
          </a:stretch>
        </p:blipFill>
        <p:spPr>
          <a:xfrm>
            <a:off x="549275" y="4352290"/>
            <a:ext cx="8105775" cy="1333500"/>
          </a:xfrm>
          <a:prstGeom prst="rect">
            <a:avLst/>
          </a:prstGeom>
        </p:spPr>
      </p:pic>
      <p:sp>
        <p:nvSpPr>
          <p:cNvPr id="8" name="Text Box 7"/>
          <p:cNvSpPr txBox="1"/>
          <p:nvPr/>
        </p:nvSpPr>
        <p:spPr>
          <a:xfrm>
            <a:off x="578485" y="6066155"/>
            <a:ext cx="8076565" cy="368300"/>
          </a:xfrm>
          <a:prstGeom prst="rect">
            <a:avLst/>
          </a:prstGeom>
          <a:noFill/>
        </p:spPr>
        <p:txBody>
          <a:bodyPr wrap="square" rtlCol="0">
            <a:spAutoFit/>
          </a:bodyPr>
          <a:p>
            <a:r>
              <a:rPr lang="en-US"/>
              <a:t>This code will also plot the graphs of the new features.</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53"/>
          <p:cNvPicPr>
            <a:picLocks noChangeAspect="1"/>
          </p:cNvPicPr>
          <p:nvPr>
            <p:ph idx="1"/>
          </p:nvPr>
        </p:nvPicPr>
        <p:blipFill>
          <a:blip r:embed="rId1"/>
          <a:stretch>
            <a:fillRect/>
          </a:stretch>
        </p:blipFill>
        <p:spPr>
          <a:xfrm>
            <a:off x="0" y="0"/>
            <a:ext cx="4575810" cy="3396615"/>
          </a:xfrm>
          <a:prstGeom prst="rect">
            <a:avLst/>
          </a:prstGeom>
        </p:spPr>
      </p:pic>
      <p:pic>
        <p:nvPicPr>
          <p:cNvPr id="5" name="Picture 4" descr="54"/>
          <p:cNvPicPr>
            <a:picLocks noChangeAspect="1"/>
          </p:cNvPicPr>
          <p:nvPr/>
        </p:nvPicPr>
        <p:blipFill>
          <a:blip r:embed="rId2"/>
          <a:stretch>
            <a:fillRect/>
          </a:stretch>
        </p:blipFill>
        <p:spPr>
          <a:xfrm>
            <a:off x="4576445" y="0"/>
            <a:ext cx="4567555" cy="3413760"/>
          </a:xfrm>
          <a:prstGeom prst="rect">
            <a:avLst/>
          </a:prstGeom>
        </p:spPr>
      </p:pic>
      <p:pic>
        <p:nvPicPr>
          <p:cNvPr id="6" name="Picture 5" descr="55"/>
          <p:cNvPicPr>
            <a:picLocks noChangeAspect="1"/>
          </p:cNvPicPr>
          <p:nvPr/>
        </p:nvPicPr>
        <p:blipFill>
          <a:blip r:embed="rId3"/>
          <a:stretch>
            <a:fillRect/>
          </a:stretch>
        </p:blipFill>
        <p:spPr>
          <a:xfrm>
            <a:off x="0" y="3350895"/>
            <a:ext cx="4545330" cy="3507105"/>
          </a:xfrm>
          <a:prstGeom prst="rect">
            <a:avLst/>
          </a:prstGeom>
        </p:spPr>
      </p:pic>
      <p:sp>
        <p:nvSpPr>
          <p:cNvPr id="7" name="Text Box 6"/>
          <p:cNvSpPr txBox="1"/>
          <p:nvPr/>
        </p:nvSpPr>
        <p:spPr>
          <a:xfrm>
            <a:off x="4803140" y="3452495"/>
            <a:ext cx="4185920" cy="1753235"/>
          </a:xfrm>
          <a:prstGeom prst="rect">
            <a:avLst/>
          </a:prstGeom>
          <a:noFill/>
        </p:spPr>
        <p:txBody>
          <a:bodyPr wrap="square" rtlCol="0">
            <a:spAutoFit/>
          </a:bodyPr>
          <a:p>
            <a:r>
              <a:rPr lang="en-US"/>
              <a:t>These graphs show the Median of Sale Price corresponding to the age of house(YrSold-YearBuilt),time that has passed since the last remodeling(YrSold-YearRemodAdd) and the age of garage(YrSold-GarageYrBlt).</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11237"/>
          <p:cNvPicPr>
            <a:picLocks noChangeAspect="1"/>
          </p:cNvPicPr>
          <p:nvPr>
            <p:ph idx="1"/>
          </p:nvPr>
        </p:nvPicPr>
        <p:blipFill>
          <a:blip r:embed="rId1"/>
          <a:stretch>
            <a:fillRect/>
          </a:stretch>
        </p:blipFill>
        <p:spPr>
          <a:xfrm>
            <a:off x="490220" y="0"/>
            <a:ext cx="8162925" cy="876300"/>
          </a:xfrm>
          <a:prstGeom prst="rect">
            <a:avLst/>
          </a:prstGeom>
        </p:spPr>
      </p:pic>
      <p:sp>
        <p:nvSpPr>
          <p:cNvPr id="5" name="Text Box 4"/>
          <p:cNvSpPr txBox="1"/>
          <p:nvPr/>
        </p:nvSpPr>
        <p:spPr>
          <a:xfrm>
            <a:off x="568325" y="1000760"/>
            <a:ext cx="8084820" cy="368300"/>
          </a:xfrm>
          <a:prstGeom prst="rect">
            <a:avLst/>
          </a:prstGeom>
          <a:noFill/>
        </p:spPr>
        <p:txBody>
          <a:bodyPr wrap="square" rtlCol="0">
            <a:spAutoFit/>
          </a:bodyPr>
          <a:p>
            <a:r>
              <a:rPr lang="en-US"/>
              <a:t>We add the new features to the dataset.</a:t>
            </a:r>
            <a:endParaRPr lang="en-US"/>
          </a:p>
        </p:txBody>
      </p:sp>
      <p:pic>
        <p:nvPicPr>
          <p:cNvPr id="6" name="Picture 5" descr="Screenshot 2025-06-24 111405"/>
          <p:cNvPicPr>
            <a:picLocks noChangeAspect="1"/>
          </p:cNvPicPr>
          <p:nvPr/>
        </p:nvPicPr>
        <p:blipFill>
          <a:blip r:embed="rId2"/>
          <a:stretch>
            <a:fillRect/>
          </a:stretch>
        </p:blipFill>
        <p:spPr>
          <a:xfrm>
            <a:off x="360680" y="1493520"/>
            <a:ext cx="8191500" cy="2724150"/>
          </a:xfrm>
          <a:prstGeom prst="rect">
            <a:avLst/>
          </a:prstGeom>
        </p:spPr>
      </p:pic>
      <p:pic>
        <p:nvPicPr>
          <p:cNvPr id="7" name="Picture 6" descr="Screenshot 2025-06-24 111523"/>
          <p:cNvPicPr>
            <a:picLocks noChangeAspect="1"/>
          </p:cNvPicPr>
          <p:nvPr/>
        </p:nvPicPr>
        <p:blipFill>
          <a:blip r:embed="rId3"/>
          <a:stretch>
            <a:fillRect/>
          </a:stretch>
        </p:blipFill>
        <p:spPr>
          <a:xfrm>
            <a:off x="528320" y="4342130"/>
            <a:ext cx="8124825" cy="1657350"/>
          </a:xfrm>
          <a:prstGeom prst="rect">
            <a:avLst/>
          </a:prstGeom>
        </p:spPr>
      </p:pic>
      <p:sp>
        <p:nvSpPr>
          <p:cNvPr id="8" name="Text Box 7"/>
          <p:cNvSpPr txBox="1"/>
          <p:nvPr/>
        </p:nvSpPr>
        <p:spPr>
          <a:xfrm>
            <a:off x="528320" y="6123940"/>
            <a:ext cx="7984490" cy="614045"/>
          </a:xfrm>
          <a:prstGeom prst="rect">
            <a:avLst/>
          </a:prstGeom>
          <a:noFill/>
        </p:spPr>
        <p:txBody>
          <a:bodyPr wrap="square" rtlCol="0">
            <a:spAutoFit/>
          </a:bodyPr>
          <a:p>
            <a:r>
              <a:rPr lang="en-US" sz="1700"/>
              <a:t>This code will plot a bar graph which shows the median of sale price corresponding to each unique category in the categorical features.</a:t>
            </a:r>
            <a:endParaRPr lang="en-US" sz="17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56"/>
          <p:cNvPicPr>
            <a:picLocks noChangeAspect="1"/>
          </p:cNvPicPr>
          <p:nvPr>
            <p:ph idx="1"/>
          </p:nvPr>
        </p:nvPicPr>
        <p:blipFill>
          <a:blip r:embed="rId1"/>
          <a:stretch>
            <a:fillRect/>
          </a:stretch>
        </p:blipFill>
        <p:spPr>
          <a:xfrm>
            <a:off x="0" y="0"/>
            <a:ext cx="4572635" cy="3429635"/>
          </a:xfrm>
          <a:prstGeom prst="rect">
            <a:avLst/>
          </a:prstGeom>
        </p:spPr>
      </p:pic>
      <p:pic>
        <p:nvPicPr>
          <p:cNvPr id="5" name="Picture 4" descr="57"/>
          <p:cNvPicPr>
            <a:picLocks noChangeAspect="1"/>
          </p:cNvPicPr>
          <p:nvPr/>
        </p:nvPicPr>
        <p:blipFill>
          <a:blip r:embed="rId2"/>
          <a:stretch>
            <a:fillRect/>
          </a:stretch>
        </p:blipFill>
        <p:spPr>
          <a:xfrm>
            <a:off x="4572635" y="0"/>
            <a:ext cx="4571365" cy="3429635"/>
          </a:xfrm>
          <a:prstGeom prst="rect">
            <a:avLst/>
          </a:prstGeom>
        </p:spPr>
      </p:pic>
      <p:pic>
        <p:nvPicPr>
          <p:cNvPr id="6" name="Picture 5" descr="58"/>
          <p:cNvPicPr>
            <a:picLocks noChangeAspect="1"/>
          </p:cNvPicPr>
          <p:nvPr/>
        </p:nvPicPr>
        <p:blipFill>
          <a:blip r:embed="rId3"/>
          <a:stretch>
            <a:fillRect/>
          </a:stretch>
        </p:blipFill>
        <p:spPr>
          <a:xfrm>
            <a:off x="0" y="3139440"/>
            <a:ext cx="4573270" cy="3718560"/>
          </a:xfrm>
          <a:prstGeom prst="rect">
            <a:avLst/>
          </a:prstGeom>
        </p:spPr>
      </p:pic>
      <p:pic>
        <p:nvPicPr>
          <p:cNvPr id="7" name="Picture 6" descr="59"/>
          <p:cNvPicPr>
            <a:picLocks noChangeAspect="1"/>
          </p:cNvPicPr>
          <p:nvPr/>
        </p:nvPicPr>
        <p:blipFill>
          <a:blip r:embed="rId4"/>
          <a:stretch>
            <a:fillRect/>
          </a:stretch>
        </p:blipFill>
        <p:spPr>
          <a:xfrm>
            <a:off x="4573270" y="3097530"/>
            <a:ext cx="4570730" cy="37604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60"/>
          <p:cNvPicPr>
            <a:picLocks noChangeAspect="1"/>
          </p:cNvPicPr>
          <p:nvPr>
            <p:ph idx="1"/>
          </p:nvPr>
        </p:nvPicPr>
        <p:blipFill>
          <a:blip r:embed="rId1"/>
          <a:stretch>
            <a:fillRect/>
          </a:stretch>
        </p:blipFill>
        <p:spPr>
          <a:xfrm>
            <a:off x="0" y="0"/>
            <a:ext cx="4572635" cy="3460750"/>
          </a:xfrm>
          <a:prstGeom prst="rect">
            <a:avLst/>
          </a:prstGeom>
        </p:spPr>
      </p:pic>
      <p:pic>
        <p:nvPicPr>
          <p:cNvPr id="5" name="Picture 4" descr="61"/>
          <p:cNvPicPr>
            <a:picLocks noChangeAspect="1"/>
          </p:cNvPicPr>
          <p:nvPr/>
        </p:nvPicPr>
        <p:blipFill>
          <a:blip r:embed="rId2"/>
          <a:stretch>
            <a:fillRect/>
          </a:stretch>
        </p:blipFill>
        <p:spPr>
          <a:xfrm>
            <a:off x="4572635" y="-8890"/>
            <a:ext cx="4570730" cy="3672205"/>
          </a:xfrm>
          <a:prstGeom prst="rect">
            <a:avLst/>
          </a:prstGeom>
        </p:spPr>
      </p:pic>
      <p:pic>
        <p:nvPicPr>
          <p:cNvPr id="6" name="Picture 5" descr="62"/>
          <p:cNvPicPr>
            <a:picLocks noChangeAspect="1"/>
          </p:cNvPicPr>
          <p:nvPr/>
        </p:nvPicPr>
        <p:blipFill>
          <a:blip r:embed="rId3"/>
          <a:stretch>
            <a:fillRect/>
          </a:stretch>
        </p:blipFill>
        <p:spPr>
          <a:xfrm>
            <a:off x="0" y="3662680"/>
            <a:ext cx="4572635" cy="3195320"/>
          </a:xfrm>
          <a:prstGeom prst="rect">
            <a:avLst/>
          </a:prstGeom>
        </p:spPr>
      </p:pic>
      <p:pic>
        <p:nvPicPr>
          <p:cNvPr id="7" name="Picture 6" descr="63"/>
          <p:cNvPicPr>
            <a:picLocks noChangeAspect="1"/>
          </p:cNvPicPr>
          <p:nvPr/>
        </p:nvPicPr>
        <p:blipFill>
          <a:blip r:embed="rId4"/>
          <a:stretch>
            <a:fillRect/>
          </a:stretch>
        </p:blipFill>
        <p:spPr>
          <a:xfrm>
            <a:off x="4573905" y="3658235"/>
            <a:ext cx="4570095" cy="31997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64"/>
          <p:cNvPicPr>
            <a:picLocks noChangeAspect="1"/>
          </p:cNvPicPr>
          <p:nvPr>
            <p:ph idx="1"/>
          </p:nvPr>
        </p:nvPicPr>
        <p:blipFill>
          <a:blip r:embed="rId1"/>
          <a:stretch>
            <a:fillRect/>
          </a:stretch>
        </p:blipFill>
        <p:spPr>
          <a:xfrm>
            <a:off x="0" y="0"/>
            <a:ext cx="4572000" cy="3389630"/>
          </a:xfrm>
          <a:prstGeom prst="rect">
            <a:avLst/>
          </a:prstGeom>
        </p:spPr>
      </p:pic>
      <p:pic>
        <p:nvPicPr>
          <p:cNvPr id="5" name="Picture 4" descr="65"/>
          <p:cNvPicPr>
            <a:picLocks noChangeAspect="1"/>
          </p:cNvPicPr>
          <p:nvPr/>
        </p:nvPicPr>
        <p:blipFill>
          <a:blip r:embed="rId2"/>
          <a:stretch>
            <a:fillRect/>
          </a:stretch>
        </p:blipFill>
        <p:spPr>
          <a:xfrm>
            <a:off x="4553585" y="0"/>
            <a:ext cx="4590415" cy="3369310"/>
          </a:xfrm>
          <a:prstGeom prst="rect">
            <a:avLst/>
          </a:prstGeom>
        </p:spPr>
      </p:pic>
      <p:pic>
        <p:nvPicPr>
          <p:cNvPr id="6" name="Picture 5" descr="66"/>
          <p:cNvPicPr>
            <a:picLocks noChangeAspect="1"/>
          </p:cNvPicPr>
          <p:nvPr/>
        </p:nvPicPr>
        <p:blipFill>
          <a:blip r:embed="rId3"/>
          <a:stretch>
            <a:fillRect/>
          </a:stretch>
        </p:blipFill>
        <p:spPr>
          <a:xfrm>
            <a:off x="0" y="3330575"/>
            <a:ext cx="4571365" cy="3527425"/>
          </a:xfrm>
          <a:prstGeom prst="rect">
            <a:avLst/>
          </a:prstGeom>
        </p:spPr>
      </p:pic>
      <p:pic>
        <p:nvPicPr>
          <p:cNvPr id="7" name="Picture 6" descr="67"/>
          <p:cNvPicPr>
            <a:picLocks noChangeAspect="1"/>
          </p:cNvPicPr>
          <p:nvPr/>
        </p:nvPicPr>
        <p:blipFill>
          <a:blip r:embed="rId4"/>
          <a:stretch>
            <a:fillRect/>
          </a:stretch>
        </p:blipFill>
        <p:spPr>
          <a:xfrm>
            <a:off x="4554220" y="3354070"/>
            <a:ext cx="4589780" cy="35039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68"/>
          <p:cNvPicPr>
            <a:picLocks noChangeAspect="1"/>
          </p:cNvPicPr>
          <p:nvPr>
            <p:ph idx="1"/>
          </p:nvPr>
        </p:nvPicPr>
        <p:blipFill>
          <a:blip r:embed="rId1"/>
          <a:stretch>
            <a:fillRect/>
          </a:stretch>
        </p:blipFill>
        <p:spPr>
          <a:xfrm>
            <a:off x="0" y="0"/>
            <a:ext cx="4571365" cy="3422015"/>
          </a:xfrm>
          <a:prstGeom prst="rect">
            <a:avLst/>
          </a:prstGeom>
        </p:spPr>
      </p:pic>
      <p:pic>
        <p:nvPicPr>
          <p:cNvPr id="5" name="Picture 4" descr="69"/>
          <p:cNvPicPr>
            <a:picLocks noChangeAspect="1"/>
          </p:cNvPicPr>
          <p:nvPr/>
        </p:nvPicPr>
        <p:blipFill>
          <a:blip r:embed="rId2"/>
          <a:stretch>
            <a:fillRect/>
          </a:stretch>
        </p:blipFill>
        <p:spPr>
          <a:xfrm>
            <a:off x="4534535" y="0"/>
            <a:ext cx="4609465" cy="3405505"/>
          </a:xfrm>
          <a:prstGeom prst="rect">
            <a:avLst/>
          </a:prstGeom>
        </p:spPr>
      </p:pic>
      <p:pic>
        <p:nvPicPr>
          <p:cNvPr id="6" name="Picture 5" descr="70"/>
          <p:cNvPicPr>
            <a:picLocks noChangeAspect="1"/>
          </p:cNvPicPr>
          <p:nvPr/>
        </p:nvPicPr>
        <p:blipFill>
          <a:blip r:embed="rId3"/>
          <a:stretch>
            <a:fillRect/>
          </a:stretch>
        </p:blipFill>
        <p:spPr>
          <a:xfrm>
            <a:off x="0" y="3195320"/>
            <a:ext cx="4618990" cy="3662680"/>
          </a:xfrm>
          <a:prstGeom prst="rect">
            <a:avLst/>
          </a:prstGeom>
        </p:spPr>
      </p:pic>
      <p:pic>
        <p:nvPicPr>
          <p:cNvPr id="7" name="Picture 6" descr="71"/>
          <p:cNvPicPr>
            <a:picLocks noChangeAspect="1"/>
          </p:cNvPicPr>
          <p:nvPr/>
        </p:nvPicPr>
        <p:blipFill>
          <a:blip r:embed="rId4"/>
          <a:stretch>
            <a:fillRect/>
          </a:stretch>
        </p:blipFill>
        <p:spPr>
          <a:xfrm>
            <a:off x="4638675" y="3195320"/>
            <a:ext cx="4572000" cy="366268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72"/>
          <p:cNvPicPr>
            <a:picLocks noChangeAspect="1"/>
          </p:cNvPicPr>
          <p:nvPr>
            <p:ph idx="1"/>
          </p:nvPr>
        </p:nvPicPr>
        <p:blipFill>
          <a:blip r:embed="rId1"/>
          <a:stretch>
            <a:fillRect/>
          </a:stretch>
        </p:blipFill>
        <p:spPr>
          <a:xfrm>
            <a:off x="0" y="0"/>
            <a:ext cx="4571365" cy="3429000"/>
          </a:xfrm>
          <a:prstGeom prst="rect">
            <a:avLst/>
          </a:prstGeom>
        </p:spPr>
      </p:pic>
      <p:pic>
        <p:nvPicPr>
          <p:cNvPr id="5" name="Picture 4" descr="73"/>
          <p:cNvPicPr>
            <a:picLocks noChangeAspect="1"/>
          </p:cNvPicPr>
          <p:nvPr/>
        </p:nvPicPr>
        <p:blipFill>
          <a:blip r:embed="rId2"/>
          <a:stretch>
            <a:fillRect/>
          </a:stretch>
        </p:blipFill>
        <p:spPr>
          <a:xfrm>
            <a:off x="4570730" y="0"/>
            <a:ext cx="4573270" cy="3429635"/>
          </a:xfrm>
          <a:prstGeom prst="rect">
            <a:avLst/>
          </a:prstGeom>
        </p:spPr>
      </p:pic>
      <p:pic>
        <p:nvPicPr>
          <p:cNvPr id="6" name="Picture 5" descr="74"/>
          <p:cNvPicPr>
            <a:picLocks noChangeAspect="1"/>
          </p:cNvPicPr>
          <p:nvPr/>
        </p:nvPicPr>
        <p:blipFill>
          <a:blip r:embed="rId3"/>
          <a:stretch>
            <a:fillRect/>
          </a:stretch>
        </p:blipFill>
        <p:spPr>
          <a:xfrm>
            <a:off x="0" y="3379470"/>
            <a:ext cx="4590415" cy="3478530"/>
          </a:xfrm>
          <a:prstGeom prst="rect">
            <a:avLst/>
          </a:prstGeom>
        </p:spPr>
      </p:pic>
      <p:pic>
        <p:nvPicPr>
          <p:cNvPr id="7" name="Picture 6" descr="75"/>
          <p:cNvPicPr>
            <a:picLocks noChangeAspect="1"/>
          </p:cNvPicPr>
          <p:nvPr/>
        </p:nvPicPr>
        <p:blipFill>
          <a:blip r:embed="rId4"/>
          <a:stretch>
            <a:fillRect/>
          </a:stretch>
        </p:blipFill>
        <p:spPr>
          <a:xfrm>
            <a:off x="4562475" y="3386455"/>
            <a:ext cx="4581525" cy="34715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76"/>
          <p:cNvPicPr>
            <a:picLocks noChangeAspect="1"/>
          </p:cNvPicPr>
          <p:nvPr>
            <p:ph idx="1"/>
          </p:nvPr>
        </p:nvPicPr>
        <p:blipFill>
          <a:blip r:embed="rId1"/>
          <a:stretch>
            <a:fillRect/>
          </a:stretch>
        </p:blipFill>
        <p:spPr>
          <a:xfrm>
            <a:off x="0" y="0"/>
            <a:ext cx="4591050" cy="3429000"/>
          </a:xfrm>
          <a:prstGeom prst="rect">
            <a:avLst/>
          </a:prstGeom>
        </p:spPr>
      </p:pic>
      <p:pic>
        <p:nvPicPr>
          <p:cNvPr id="5" name="Picture 4" descr="77"/>
          <p:cNvPicPr>
            <a:picLocks noChangeAspect="1"/>
          </p:cNvPicPr>
          <p:nvPr/>
        </p:nvPicPr>
        <p:blipFill>
          <a:blip r:embed="rId2"/>
          <a:stretch>
            <a:fillRect/>
          </a:stretch>
        </p:blipFill>
        <p:spPr>
          <a:xfrm>
            <a:off x="4563110" y="0"/>
            <a:ext cx="4580890" cy="3429000"/>
          </a:xfrm>
          <a:prstGeom prst="rect">
            <a:avLst/>
          </a:prstGeom>
        </p:spPr>
      </p:pic>
      <p:pic>
        <p:nvPicPr>
          <p:cNvPr id="6" name="Picture 5" descr="78"/>
          <p:cNvPicPr>
            <a:picLocks noChangeAspect="1"/>
          </p:cNvPicPr>
          <p:nvPr/>
        </p:nvPicPr>
        <p:blipFill>
          <a:blip r:embed="rId3"/>
          <a:stretch>
            <a:fillRect/>
          </a:stretch>
        </p:blipFill>
        <p:spPr>
          <a:xfrm>
            <a:off x="0" y="3412490"/>
            <a:ext cx="4563110" cy="3445510"/>
          </a:xfrm>
          <a:prstGeom prst="rect">
            <a:avLst/>
          </a:prstGeom>
        </p:spPr>
      </p:pic>
      <p:pic>
        <p:nvPicPr>
          <p:cNvPr id="7" name="Picture 6" descr="79"/>
          <p:cNvPicPr>
            <a:picLocks noChangeAspect="1"/>
          </p:cNvPicPr>
          <p:nvPr/>
        </p:nvPicPr>
        <p:blipFill>
          <a:blip r:embed="rId4"/>
          <a:stretch>
            <a:fillRect/>
          </a:stretch>
        </p:blipFill>
        <p:spPr>
          <a:xfrm>
            <a:off x="4544695" y="3385820"/>
            <a:ext cx="4599305" cy="34721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80"/>
          <p:cNvPicPr>
            <a:picLocks noChangeAspect="1"/>
          </p:cNvPicPr>
          <p:nvPr>
            <p:ph idx="1"/>
          </p:nvPr>
        </p:nvPicPr>
        <p:blipFill>
          <a:blip r:embed="rId1"/>
          <a:stretch>
            <a:fillRect/>
          </a:stretch>
        </p:blipFill>
        <p:spPr>
          <a:xfrm>
            <a:off x="0" y="0"/>
            <a:ext cx="4609465" cy="3428365"/>
          </a:xfrm>
          <a:prstGeom prst="rect">
            <a:avLst/>
          </a:prstGeom>
        </p:spPr>
      </p:pic>
      <p:pic>
        <p:nvPicPr>
          <p:cNvPr id="5" name="Picture 4" descr="81"/>
          <p:cNvPicPr>
            <a:picLocks noChangeAspect="1"/>
          </p:cNvPicPr>
          <p:nvPr/>
        </p:nvPicPr>
        <p:blipFill>
          <a:blip r:embed="rId2"/>
          <a:stretch>
            <a:fillRect/>
          </a:stretch>
        </p:blipFill>
        <p:spPr>
          <a:xfrm>
            <a:off x="4619625" y="0"/>
            <a:ext cx="4524375" cy="3403600"/>
          </a:xfrm>
          <a:prstGeom prst="rect">
            <a:avLst/>
          </a:prstGeom>
        </p:spPr>
      </p:pic>
      <p:pic>
        <p:nvPicPr>
          <p:cNvPr id="6" name="Picture 5" descr="82"/>
          <p:cNvPicPr>
            <a:picLocks noChangeAspect="1"/>
          </p:cNvPicPr>
          <p:nvPr/>
        </p:nvPicPr>
        <p:blipFill>
          <a:blip r:embed="rId3"/>
          <a:stretch>
            <a:fillRect/>
          </a:stretch>
        </p:blipFill>
        <p:spPr>
          <a:xfrm>
            <a:off x="0" y="3387725"/>
            <a:ext cx="4572635" cy="3470275"/>
          </a:xfrm>
          <a:prstGeom prst="rect">
            <a:avLst/>
          </a:prstGeom>
        </p:spPr>
      </p:pic>
      <p:pic>
        <p:nvPicPr>
          <p:cNvPr id="7" name="Picture 6" descr="83"/>
          <p:cNvPicPr>
            <a:picLocks noChangeAspect="1"/>
          </p:cNvPicPr>
          <p:nvPr/>
        </p:nvPicPr>
        <p:blipFill>
          <a:blip r:embed="rId4"/>
          <a:stretch>
            <a:fillRect/>
          </a:stretch>
        </p:blipFill>
        <p:spPr>
          <a:xfrm>
            <a:off x="4535170" y="3365500"/>
            <a:ext cx="4608830" cy="3492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Aim Of The Project</a:t>
            </a:r>
            <a:endParaRPr lang="en-US"/>
          </a:p>
        </p:txBody>
      </p:sp>
      <p:sp>
        <p:nvSpPr>
          <p:cNvPr id="3" name="Content Placeholder 2"/>
          <p:cNvSpPr>
            <a:spLocks noGrp="1"/>
          </p:cNvSpPr>
          <p:nvPr>
            <p:ph idx="1"/>
          </p:nvPr>
        </p:nvSpPr>
        <p:spPr/>
        <p:txBody>
          <a:bodyPr/>
          <a:p>
            <a:r>
              <a:rPr lang="en-US">
                <a:sym typeface="+mn-ea"/>
              </a:rPr>
              <a:t>To create a model that predicts House Sale Price.</a:t>
            </a:r>
            <a:endParaRPr lang="en-US"/>
          </a:p>
          <a:p>
            <a:pPr marL="0" indent="0">
              <a:buNone/>
            </a:pPr>
            <a:endParaRPr lang="en-US"/>
          </a:p>
          <a:p>
            <a:pPr marL="0" indent="0">
              <a:buNone/>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84"/>
          <p:cNvPicPr>
            <a:picLocks noChangeAspect="1"/>
          </p:cNvPicPr>
          <p:nvPr>
            <p:ph idx="1"/>
          </p:nvPr>
        </p:nvPicPr>
        <p:blipFill>
          <a:blip r:embed="rId1"/>
          <a:stretch>
            <a:fillRect/>
          </a:stretch>
        </p:blipFill>
        <p:spPr>
          <a:xfrm>
            <a:off x="0" y="0"/>
            <a:ext cx="4572635" cy="3429000"/>
          </a:xfrm>
          <a:prstGeom prst="rect">
            <a:avLst/>
          </a:prstGeom>
        </p:spPr>
      </p:pic>
      <p:pic>
        <p:nvPicPr>
          <p:cNvPr id="5" name="Picture 4" descr="85"/>
          <p:cNvPicPr>
            <a:picLocks noChangeAspect="1"/>
          </p:cNvPicPr>
          <p:nvPr/>
        </p:nvPicPr>
        <p:blipFill>
          <a:blip r:embed="rId2"/>
          <a:stretch>
            <a:fillRect/>
          </a:stretch>
        </p:blipFill>
        <p:spPr>
          <a:xfrm>
            <a:off x="4546600" y="0"/>
            <a:ext cx="4597400" cy="3447415"/>
          </a:xfrm>
          <a:prstGeom prst="rect">
            <a:avLst/>
          </a:prstGeom>
        </p:spPr>
      </p:pic>
      <p:pic>
        <p:nvPicPr>
          <p:cNvPr id="6" name="Picture 5" descr="86"/>
          <p:cNvPicPr>
            <a:picLocks noChangeAspect="1"/>
          </p:cNvPicPr>
          <p:nvPr/>
        </p:nvPicPr>
        <p:blipFill>
          <a:blip r:embed="rId3"/>
          <a:stretch>
            <a:fillRect/>
          </a:stretch>
        </p:blipFill>
        <p:spPr>
          <a:xfrm>
            <a:off x="0" y="3429000"/>
            <a:ext cx="4584065" cy="3429000"/>
          </a:xfrm>
          <a:prstGeom prst="rect">
            <a:avLst/>
          </a:prstGeom>
        </p:spPr>
      </p:pic>
      <p:pic>
        <p:nvPicPr>
          <p:cNvPr id="7" name="Picture 6" descr="87"/>
          <p:cNvPicPr>
            <a:picLocks noChangeAspect="1"/>
          </p:cNvPicPr>
          <p:nvPr/>
        </p:nvPicPr>
        <p:blipFill>
          <a:blip r:embed="rId4"/>
          <a:stretch>
            <a:fillRect/>
          </a:stretch>
        </p:blipFill>
        <p:spPr>
          <a:xfrm>
            <a:off x="4585970" y="3429635"/>
            <a:ext cx="4558030" cy="342836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88"/>
          <p:cNvPicPr>
            <a:picLocks noChangeAspect="1"/>
          </p:cNvPicPr>
          <p:nvPr>
            <p:ph idx="1"/>
          </p:nvPr>
        </p:nvPicPr>
        <p:blipFill>
          <a:blip r:embed="rId1"/>
          <a:stretch>
            <a:fillRect/>
          </a:stretch>
        </p:blipFill>
        <p:spPr>
          <a:xfrm>
            <a:off x="0" y="0"/>
            <a:ext cx="4571365" cy="3428365"/>
          </a:xfrm>
          <a:prstGeom prst="rect">
            <a:avLst/>
          </a:prstGeom>
        </p:spPr>
      </p:pic>
      <p:pic>
        <p:nvPicPr>
          <p:cNvPr id="5" name="Picture 4" descr="90"/>
          <p:cNvPicPr>
            <a:picLocks noChangeAspect="1"/>
          </p:cNvPicPr>
          <p:nvPr/>
        </p:nvPicPr>
        <p:blipFill>
          <a:blip r:embed="rId2"/>
          <a:stretch>
            <a:fillRect/>
          </a:stretch>
        </p:blipFill>
        <p:spPr>
          <a:xfrm>
            <a:off x="-1905" y="3404235"/>
            <a:ext cx="4573270" cy="3453765"/>
          </a:xfrm>
          <a:prstGeom prst="rect">
            <a:avLst/>
          </a:prstGeom>
        </p:spPr>
      </p:pic>
      <p:pic>
        <p:nvPicPr>
          <p:cNvPr id="7" name="Picture 6" descr="89"/>
          <p:cNvPicPr>
            <a:picLocks noChangeAspect="1"/>
          </p:cNvPicPr>
          <p:nvPr/>
        </p:nvPicPr>
        <p:blipFill>
          <a:blip r:embed="rId3"/>
          <a:stretch>
            <a:fillRect/>
          </a:stretch>
        </p:blipFill>
        <p:spPr>
          <a:xfrm>
            <a:off x="4554855" y="0"/>
            <a:ext cx="4589145" cy="3451860"/>
          </a:xfrm>
          <a:prstGeom prst="rect">
            <a:avLst/>
          </a:prstGeom>
        </p:spPr>
      </p:pic>
      <p:pic>
        <p:nvPicPr>
          <p:cNvPr id="8" name="Picture 7" descr="91"/>
          <p:cNvPicPr>
            <a:picLocks noChangeAspect="1"/>
          </p:cNvPicPr>
          <p:nvPr/>
        </p:nvPicPr>
        <p:blipFill>
          <a:blip r:embed="rId4"/>
          <a:stretch>
            <a:fillRect/>
          </a:stretch>
        </p:blipFill>
        <p:spPr>
          <a:xfrm>
            <a:off x="4517390" y="3451225"/>
            <a:ext cx="4626610" cy="34067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92"/>
          <p:cNvPicPr>
            <a:picLocks noChangeAspect="1"/>
          </p:cNvPicPr>
          <p:nvPr>
            <p:ph idx="1"/>
          </p:nvPr>
        </p:nvPicPr>
        <p:blipFill>
          <a:blip r:embed="rId1"/>
          <a:stretch>
            <a:fillRect/>
          </a:stretch>
        </p:blipFill>
        <p:spPr>
          <a:xfrm>
            <a:off x="0" y="0"/>
            <a:ext cx="4571365" cy="3429000"/>
          </a:xfrm>
          <a:prstGeom prst="rect">
            <a:avLst/>
          </a:prstGeom>
        </p:spPr>
      </p:pic>
      <p:pic>
        <p:nvPicPr>
          <p:cNvPr id="5" name="Picture 4" descr="93"/>
          <p:cNvPicPr>
            <a:picLocks noChangeAspect="1"/>
          </p:cNvPicPr>
          <p:nvPr/>
        </p:nvPicPr>
        <p:blipFill>
          <a:blip r:embed="rId2"/>
          <a:stretch>
            <a:fillRect/>
          </a:stretch>
        </p:blipFill>
        <p:spPr>
          <a:xfrm>
            <a:off x="4570730" y="0"/>
            <a:ext cx="4573270" cy="3400425"/>
          </a:xfrm>
          <a:prstGeom prst="rect">
            <a:avLst/>
          </a:prstGeom>
        </p:spPr>
      </p:pic>
      <p:pic>
        <p:nvPicPr>
          <p:cNvPr id="6" name="Picture 5" descr="94"/>
          <p:cNvPicPr>
            <a:picLocks noChangeAspect="1"/>
          </p:cNvPicPr>
          <p:nvPr/>
        </p:nvPicPr>
        <p:blipFill>
          <a:blip r:embed="rId3"/>
          <a:stretch>
            <a:fillRect/>
          </a:stretch>
        </p:blipFill>
        <p:spPr>
          <a:xfrm>
            <a:off x="0" y="3401060"/>
            <a:ext cx="4577715" cy="3456940"/>
          </a:xfrm>
          <a:prstGeom prst="rect">
            <a:avLst/>
          </a:prstGeom>
        </p:spPr>
      </p:pic>
      <p:pic>
        <p:nvPicPr>
          <p:cNvPr id="7" name="Picture 6" descr="95"/>
          <p:cNvPicPr>
            <a:picLocks noChangeAspect="1"/>
          </p:cNvPicPr>
          <p:nvPr/>
        </p:nvPicPr>
        <p:blipFill>
          <a:blip r:embed="rId4"/>
          <a:stretch>
            <a:fillRect/>
          </a:stretch>
        </p:blipFill>
        <p:spPr>
          <a:xfrm>
            <a:off x="4570730" y="3428365"/>
            <a:ext cx="4573270" cy="34296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96"/>
          <p:cNvPicPr>
            <a:picLocks noChangeAspect="1"/>
          </p:cNvPicPr>
          <p:nvPr>
            <p:ph idx="1"/>
          </p:nvPr>
        </p:nvPicPr>
        <p:blipFill>
          <a:blip r:embed="rId1"/>
          <a:stretch>
            <a:fillRect/>
          </a:stretch>
        </p:blipFill>
        <p:spPr>
          <a:xfrm>
            <a:off x="0" y="0"/>
            <a:ext cx="4571365" cy="3451225"/>
          </a:xfrm>
          <a:prstGeom prst="rect">
            <a:avLst/>
          </a:prstGeom>
        </p:spPr>
      </p:pic>
      <p:pic>
        <p:nvPicPr>
          <p:cNvPr id="5" name="Picture 4" descr="97"/>
          <p:cNvPicPr>
            <a:picLocks noChangeAspect="1"/>
          </p:cNvPicPr>
          <p:nvPr/>
        </p:nvPicPr>
        <p:blipFill>
          <a:blip r:embed="rId2"/>
          <a:stretch>
            <a:fillRect/>
          </a:stretch>
        </p:blipFill>
        <p:spPr>
          <a:xfrm>
            <a:off x="4611370" y="0"/>
            <a:ext cx="4532630" cy="3403600"/>
          </a:xfrm>
          <a:prstGeom prst="rect">
            <a:avLst/>
          </a:prstGeom>
        </p:spPr>
      </p:pic>
      <p:pic>
        <p:nvPicPr>
          <p:cNvPr id="6" name="Picture 5" descr="98"/>
          <p:cNvPicPr>
            <a:picLocks noChangeAspect="1"/>
          </p:cNvPicPr>
          <p:nvPr/>
        </p:nvPicPr>
        <p:blipFill>
          <a:blip r:embed="rId3"/>
          <a:stretch>
            <a:fillRect/>
          </a:stretch>
        </p:blipFill>
        <p:spPr>
          <a:xfrm>
            <a:off x="0" y="3382645"/>
            <a:ext cx="4574540" cy="3475355"/>
          </a:xfrm>
          <a:prstGeom prst="rect">
            <a:avLst/>
          </a:prstGeom>
        </p:spPr>
      </p:pic>
      <p:sp>
        <p:nvSpPr>
          <p:cNvPr id="7" name="Text Box 6"/>
          <p:cNvSpPr txBox="1"/>
          <p:nvPr/>
        </p:nvSpPr>
        <p:spPr>
          <a:xfrm>
            <a:off x="4976495" y="3481705"/>
            <a:ext cx="3993515" cy="2306955"/>
          </a:xfrm>
          <a:prstGeom prst="rect">
            <a:avLst/>
          </a:prstGeom>
          <a:noFill/>
        </p:spPr>
        <p:txBody>
          <a:bodyPr wrap="square" rtlCol="0">
            <a:spAutoFit/>
          </a:bodyPr>
          <a:p>
            <a:r>
              <a:rPr lang="en-US"/>
              <a:t>ExterQual,BsmtQual,GarageQual and KitchenQual are the categorical features we will be using since they have a sort of linear relation with Sale Price with their categorical values.For example,All the Ex value of the Quality features(with exception of GarageQual) have the highest Sale Price median.</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20845"/>
          <p:cNvPicPr>
            <a:picLocks noChangeAspect="1"/>
          </p:cNvPicPr>
          <p:nvPr>
            <p:ph idx="1"/>
          </p:nvPr>
        </p:nvPicPr>
        <p:blipFill>
          <a:blip r:embed="rId1"/>
          <a:stretch>
            <a:fillRect/>
          </a:stretch>
        </p:blipFill>
        <p:spPr>
          <a:xfrm>
            <a:off x="215265" y="1563370"/>
            <a:ext cx="8172450" cy="876300"/>
          </a:xfrm>
          <a:prstGeom prst="rect">
            <a:avLst/>
          </a:prstGeom>
        </p:spPr>
      </p:pic>
      <p:sp>
        <p:nvSpPr>
          <p:cNvPr id="5" name="Text Box 4"/>
          <p:cNvSpPr txBox="1"/>
          <p:nvPr/>
        </p:nvSpPr>
        <p:spPr>
          <a:xfrm>
            <a:off x="318135" y="3202305"/>
            <a:ext cx="8069580" cy="1198880"/>
          </a:xfrm>
          <a:prstGeom prst="rect">
            <a:avLst/>
          </a:prstGeom>
          <a:noFill/>
        </p:spPr>
        <p:txBody>
          <a:bodyPr wrap="square" rtlCol="0">
            <a:spAutoFit/>
          </a:bodyPr>
          <a:p>
            <a:r>
              <a:rPr lang="en-US"/>
              <a:t>This code will display the correlations between the data.I will abstract most of them and only show Sale Price’s Correlation with every other data.We will then choose the data which has a good correlation with Sale Price so that it will improve the model performance.</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21123"/>
          <p:cNvPicPr>
            <a:picLocks noChangeAspect="1"/>
          </p:cNvPicPr>
          <p:nvPr>
            <p:ph idx="1"/>
          </p:nvPr>
        </p:nvPicPr>
        <p:blipFill>
          <a:blip r:embed="rId1"/>
          <a:stretch>
            <a:fillRect/>
          </a:stretch>
        </p:blipFill>
        <p:spPr>
          <a:xfrm>
            <a:off x="0" y="0"/>
            <a:ext cx="2303780" cy="5604510"/>
          </a:xfrm>
          <a:prstGeom prst="rect">
            <a:avLst/>
          </a:prstGeom>
        </p:spPr>
      </p:pic>
      <p:pic>
        <p:nvPicPr>
          <p:cNvPr id="5" name="Picture 4" descr="Screenshot 2025-06-24 121217"/>
          <p:cNvPicPr>
            <a:picLocks noChangeAspect="1"/>
          </p:cNvPicPr>
          <p:nvPr/>
        </p:nvPicPr>
        <p:blipFill>
          <a:blip r:embed="rId2"/>
          <a:stretch>
            <a:fillRect/>
          </a:stretch>
        </p:blipFill>
        <p:spPr>
          <a:xfrm>
            <a:off x="0" y="5604510"/>
            <a:ext cx="2303145" cy="622300"/>
          </a:xfrm>
          <a:prstGeom prst="rect">
            <a:avLst/>
          </a:prstGeom>
        </p:spPr>
      </p:pic>
      <p:sp>
        <p:nvSpPr>
          <p:cNvPr id="6" name="Text Box 5"/>
          <p:cNvSpPr txBox="1"/>
          <p:nvPr/>
        </p:nvSpPr>
        <p:spPr>
          <a:xfrm>
            <a:off x="105410" y="6423660"/>
            <a:ext cx="2197735" cy="398780"/>
          </a:xfrm>
          <a:prstGeom prst="rect">
            <a:avLst/>
          </a:prstGeom>
          <a:noFill/>
        </p:spPr>
        <p:txBody>
          <a:bodyPr wrap="square" rtlCol="0">
            <a:spAutoFit/>
          </a:bodyPr>
          <a:p>
            <a:r>
              <a:rPr lang="en-US" sz="1000"/>
              <a:t>This shows us the correlation between Sale Price and every other data.</a:t>
            </a:r>
            <a:endParaRPr lang="en-US" sz="1000"/>
          </a:p>
        </p:txBody>
      </p:sp>
      <p:sp>
        <p:nvSpPr>
          <p:cNvPr id="7" name="Text Box 6"/>
          <p:cNvSpPr txBox="1"/>
          <p:nvPr/>
        </p:nvSpPr>
        <p:spPr>
          <a:xfrm>
            <a:off x="2555875" y="192405"/>
            <a:ext cx="6490970" cy="3969385"/>
          </a:xfrm>
          <a:prstGeom prst="rect">
            <a:avLst/>
          </a:prstGeom>
          <a:noFill/>
        </p:spPr>
        <p:txBody>
          <a:bodyPr wrap="square" rtlCol="0">
            <a:spAutoFit/>
          </a:bodyPr>
          <a:p>
            <a:pPr marL="285750" indent="-285750">
              <a:buFont typeface="Arial" panose="020B0604020202020204" pitchFamily="34" charset="0"/>
              <a:buChar char="•"/>
            </a:pPr>
            <a:r>
              <a:rPr lang="en-US"/>
              <a:t>With this table,We will be able to choose approriate features for our model.We will choose features which have good correlation with Sale Price.</a:t>
            </a:r>
            <a:endParaRPr lang="en-US"/>
          </a:p>
          <a:p>
            <a:pPr marL="285750" indent="-285750">
              <a:buFont typeface="Arial" panose="020B0604020202020204" pitchFamily="34" charset="0"/>
              <a:buChar char="•"/>
            </a:pPr>
            <a:r>
              <a:rPr lang="en-US"/>
              <a:t>OverallQual,GrLivArea,1stFlrSF,YearBuilt,YearRemodAdd,MasVnrArea,TotalBsmtSF,FullBath,TotRmsAbvGrd,GarageCars,GarageArea,DrOfHouse,DrOfRemod and DrOfGar all have above or around 50 correlation with Sale Price so we will using these as our features.</a:t>
            </a:r>
            <a:endParaRPr lang="en-US"/>
          </a:p>
          <a:p>
            <a:pPr marL="285750" indent="-285750">
              <a:buFont typeface="Arial" panose="020B0604020202020204" pitchFamily="34" charset="0"/>
              <a:buChar char="•"/>
            </a:pPr>
            <a:r>
              <a:rPr lang="en-US"/>
              <a:t>So,In Summary,We will be using </a:t>
            </a:r>
            <a:r>
              <a:rPr lang="en-US">
                <a:sym typeface="+mn-ea"/>
              </a:rPr>
              <a:t>OverallQual,GrLivArea,1stFlrSF,YearBuilt,YearRemodAdd,MasVnrArea,TotalBsmtSF,FullBath,TotRmsAbvGrd,GarageCars,GarageArea,DrOfHouse,DrOfRemod,DrOfGar,ExterQual,BsmtQual,KitchenQual,GarageQual,2ndFlrSF,PoolQC,SaleCondition as our features for training the model.</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Scaling Features</a:t>
            </a:r>
            <a:endParaRPr lang="en-US"/>
          </a:p>
        </p:txBody>
      </p:sp>
      <p:pic>
        <p:nvPicPr>
          <p:cNvPr id="6" name="Content Placeholder 5" descr="Screenshot 2025-06-24 135727"/>
          <p:cNvPicPr>
            <a:picLocks noChangeAspect="1"/>
          </p:cNvPicPr>
          <p:nvPr>
            <p:ph idx="1"/>
          </p:nvPr>
        </p:nvPicPr>
        <p:blipFill>
          <a:blip r:embed="rId1"/>
          <a:stretch>
            <a:fillRect/>
          </a:stretch>
        </p:blipFill>
        <p:spPr>
          <a:xfrm>
            <a:off x="82550" y="1283335"/>
            <a:ext cx="8903335" cy="509841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81000" y="316865"/>
            <a:ext cx="8229600" cy="4525963"/>
          </a:xfrm>
        </p:spPr>
        <p:txBody>
          <a:bodyPr>
            <a:normAutofit fontScale="70000"/>
          </a:bodyPr>
          <a:p>
            <a:r>
              <a:rPr lang="en-US"/>
              <a:t>We use a column transformer to transform a specific type of feature with a different scaler.We use StandardScaler on Numerical features.OrdinalEncoder on ExterQual,GarageQual,BsmtQual,KitchenQual due to the way the categorical values are connected to each other and we use OnehotEncoder on PoolQC and SaleCondition.</a:t>
            </a:r>
            <a:endParaRPr lang="en-US"/>
          </a:p>
          <a:p>
            <a:r>
              <a:rPr lang="en-US"/>
              <a:t>We split the dataset into train set and test set,then we split the train set again to create a new test set for testing as the original test set’s Sale Price values are null so we will use our model to predict the original test’s SalePrice values.</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Training the Model</a:t>
            </a:r>
            <a:endParaRPr lang="en-US"/>
          </a:p>
        </p:txBody>
      </p:sp>
      <p:sp>
        <p:nvSpPr>
          <p:cNvPr id="3" name="Content Placeholder 2"/>
          <p:cNvSpPr>
            <a:spLocks noGrp="1"/>
          </p:cNvSpPr>
          <p:nvPr>
            <p:ph idx="1"/>
          </p:nvPr>
        </p:nvSpPr>
        <p:spPr/>
        <p:txBody>
          <a:bodyPr>
            <a:normAutofit fontScale="60000"/>
          </a:bodyPr>
          <a:p>
            <a:r>
              <a:rPr lang="en-US"/>
              <a:t>We are using two models,SVR(Support Vector Regressor) and Random Forest Regressor(RFG).</a:t>
            </a:r>
            <a:endParaRPr lang="en-US"/>
          </a:p>
          <a:p>
            <a:r>
              <a:rPr lang="en-US"/>
              <a:t>SVR is a type of Support Vector Machine that assigns vectors to features and tries to find the hyperplane in a high-dimensional space that maximally separates output values.</a:t>
            </a:r>
            <a:endParaRPr lang="en-US"/>
          </a:p>
          <a:p>
            <a:r>
              <a:rPr lang="en-US"/>
              <a:t>Random Forest Regressor is an ensemble learning method that combines the predictions from multiple decision trees to produce a more accurate and stable prediction.It works by creating multiple of decision trees each trained on a random subset of the data.After the trees are trained each tree makes a prediction and the final prediction is the average of all the individual tree predictions.</a:t>
            </a:r>
            <a:endParaRPr lang="en-US"/>
          </a:p>
          <a:p>
            <a:r>
              <a:rPr lang="en-US"/>
              <a:t>We will first find the best parameters for each model using GridSearchCV.</a:t>
            </a:r>
            <a:endParaRPr lang="en-US"/>
          </a:p>
          <a:p>
            <a:endParaRPr lang="en-US"/>
          </a:p>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2025-06-24 135255"/>
          <p:cNvPicPr>
            <a:picLocks noChangeAspect="1"/>
          </p:cNvPicPr>
          <p:nvPr>
            <p:ph idx="1"/>
          </p:nvPr>
        </p:nvPicPr>
        <p:blipFill>
          <a:blip r:embed="rId1"/>
          <a:stretch>
            <a:fillRect/>
          </a:stretch>
        </p:blipFill>
        <p:spPr>
          <a:xfrm>
            <a:off x="95885" y="2896870"/>
            <a:ext cx="7459980" cy="3575685"/>
          </a:xfrm>
          <a:prstGeom prst="rect">
            <a:avLst/>
          </a:prstGeom>
        </p:spPr>
      </p:pic>
      <p:pic>
        <p:nvPicPr>
          <p:cNvPr id="4" name="Picture 3" descr="Screenshot 2025-06-24 132445"/>
          <p:cNvPicPr>
            <a:picLocks noChangeAspect="1"/>
          </p:cNvPicPr>
          <p:nvPr/>
        </p:nvPicPr>
        <p:blipFill>
          <a:blip r:embed="rId2"/>
          <a:stretch>
            <a:fillRect/>
          </a:stretch>
        </p:blipFill>
        <p:spPr>
          <a:xfrm>
            <a:off x="0" y="-9525"/>
            <a:ext cx="9144000" cy="2528570"/>
          </a:xfrm>
          <a:prstGeom prst="rect">
            <a:avLst/>
          </a:prstGeom>
        </p:spPr>
      </p:pic>
      <p:sp>
        <p:nvSpPr>
          <p:cNvPr id="9" name="Text Box 8"/>
          <p:cNvSpPr txBox="1"/>
          <p:nvPr/>
        </p:nvSpPr>
        <p:spPr>
          <a:xfrm>
            <a:off x="688975" y="2528570"/>
            <a:ext cx="5044440" cy="368300"/>
          </a:xfrm>
          <a:prstGeom prst="rect">
            <a:avLst/>
          </a:prstGeom>
          <a:noFill/>
        </p:spPr>
        <p:txBody>
          <a:bodyPr wrap="square" rtlCol="0">
            <a:spAutoFit/>
          </a:bodyPr>
          <a:p>
            <a:r>
              <a:rPr lang="en-US"/>
              <a:t>SVR Model Tuning</a:t>
            </a:r>
            <a:endParaRPr lang="en-US"/>
          </a:p>
        </p:txBody>
      </p:sp>
      <p:sp>
        <p:nvSpPr>
          <p:cNvPr id="12" name="Text Box 11"/>
          <p:cNvSpPr txBox="1"/>
          <p:nvPr/>
        </p:nvSpPr>
        <p:spPr>
          <a:xfrm>
            <a:off x="95885" y="6472555"/>
            <a:ext cx="2922905" cy="553085"/>
          </a:xfrm>
          <a:prstGeom prst="rect">
            <a:avLst/>
          </a:prstGeom>
          <a:noFill/>
        </p:spPr>
        <p:txBody>
          <a:bodyPr wrap="square" rtlCol="0">
            <a:spAutoFit/>
          </a:bodyPr>
          <a:p>
            <a:r>
              <a:rPr lang="en-US" sz="1500"/>
              <a:t>RFG Model Tuning</a:t>
            </a:r>
            <a:endParaRPr lang="en-US" sz="1500"/>
          </a:p>
          <a:p>
            <a:endParaRPr lang="en-US" sz="1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Introduction</a:t>
            </a:r>
            <a:endParaRPr lang="en-US"/>
          </a:p>
        </p:txBody>
      </p:sp>
      <p:sp>
        <p:nvSpPr>
          <p:cNvPr id="3" name="Content Placeholder 2"/>
          <p:cNvSpPr>
            <a:spLocks noGrp="1"/>
          </p:cNvSpPr>
          <p:nvPr>
            <p:ph idx="1"/>
          </p:nvPr>
        </p:nvSpPr>
        <p:spPr/>
        <p:txBody>
          <a:bodyPr>
            <a:normAutofit fontScale="60000"/>
          </a:bodyPr>
          <a:p>
            <a:pPr marL="0" indent="0">
              <a:buNone/>
            </a:pPr>
            <a:r>
              <a:rPr lang="en-US" altLang="en-US"/>
              <a:t>A house price prediction model is a tool that uses data analysis and machine learning to estimate the likely selling price of a property. It helps buyers, sellers, and investors make informed decisions by providing an accurate valuation based on various factors.</a:t>
            </a:r>
            <a:r>
              <a:rPr lang="en-US" altLang="en-US" baseline="30000"/>
              <a:t>1 </a:t>
            </a:r>
            <a:endParaRPr lang="en-US" altLang="en-US"/>
          </a:p>
          <a:p>
            <a:pPr marL="0" indent="0">
              <a:buNone/>
            </a:pPr>
            <a:r>
              <a:rPr lang="en-US" altLang="en-US"/>
              <a:t>Predicts price:</a:t>
            </a:r>
            <a:endParaRPr lang="en-US" altLang="en-US"/>
          </a:p>
          <a:p>
            <a:pPr marL="0" indent="0">
              <a:buNone/>
            </a:pPr>
            <a:r>
              <a:rPr lang="en-US" altLang="en-US"/>
              <a:t>The model takes various characteristics of a house (like size, location, number of bedrooms, etc.) and uses them to predict its market value.</a:t>
            </a:r>
            <a:r>
              <a:rPr lang="en-US" altLang="en-US" baseline="30000"/>
              <a:t>2 </a:t>
            </a:r>
            <a:endParaRPr lang="en-US" altLang="en-US"/>
          </a:p>
          <a:p>
            <a:pPr marL="0" indent="0">
              <a:buNone/>
            </a:pPr>
            <a:r>
              <a:rPr lang="en-US" altLang="en-US"/>
              <a:t>Informs decisions:</a:t>
            </a:r>
            <a:endParaRPr lang="en-US" altLang="en-US"/>
          </a:p>
          <a:p>
            <a:pPr marL="0" indent="0">
              <a:buNone/>
            </a:pPr>
            <a:r>
              <a:rPr lang="en-US" altLang="en-US"/>
              <a:t>This prediction helps buyers decide what to offer, sellers set a competitive price, and investors identify profitable opportunities.</a:t>
            </a:r>
            <a:r>
              <a:rPr lang="en-US" altLang="en-US" baseline="30000"/>
              <a:t>3</a:t>
            </a:r>
            <a:r>
              <a:rPr lang="en-US" altLang="en-US"/>
              <a:t> </a:t>
            </a:r>
            <a:endParaRPr lang="en-US" altLang="en-US"/>
          </a:p>
          <a:p>
            <a:pPr marL="0" indent="0">
              <a:buNone/>
            </a:pPr>
            <a:r>
              <a:rPr lang="en-US"/>
              <a:t>I will be creating a model to predict House Sale prices.I will be using Random Forest tree Regressor and support vector regressors and showcase the difference between the two.</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45110" y="1031240"/>
            <a:ext cx="8229600" cy="4525963"/>
          </a:xfrm>
        </p:spPr>
        <p:txBody>
          <a:bodyPr>
            <a:normAutofit lnSpcReduction="20000"/>
          </a:bodyPr>
          <a:p>
            <a:pPr marL="0" indent="0">
              <a:buNone/>
            </a:pPr>
            <a:r>
              <a:rPr lang="en-US"/>
              <a:t>The above slide give us the best parameters as well as the score of all combinations of the parameters given.</a:t>
            </a:r>
            <a:endParaRPr lang="en-US"/>
          </a:p>
          <a:p>
            <a:pPr marL="0" indent="0">
              <a:buNone/>
            </a:pPr>
            <a:r>
              <a:rPr lang="en-US"/>
              <a:t>The first line in the output gives us the best parameters for the model.</a:t>
            </a:r>
            <a:endParaRPr lang="en-US"/>
          </a:p>
          <a:p>
            <a:pPr marL="0" indent="0">
              <a:buNone/>
            </a:pPr>
            <a:r>
              <a:rPr lang="en-US"/>
              <a:t>The lines below the first line gives us scores of the parameters given.We can see that the score for the best parameters is the lowest.</a:t>
            </a:r>
            <a:endParaRPr lang="en-US"/>
          </a:p>
          <a:p>
            <a:pPr marL="0" indent="0">
              <a:buNone/>
            </a:pPr>
            <a:r>
              <a:rPr lang="en-US"/>
              <a:t>So,the lower the score,the better is the performance of the model.</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Screenshot 2025-06-24 143912"/>
          <p:cNvPicPr>
            <a:picLocks noChangeAspect="1"/>
          </p:cNvPicPr>
          <p:nvPr>
            <p:ph idx="1"/>
          </p:nvPr>
        </p:nvPicPr>
        <p:blipFill>
          <a:blip r:embed="rId1"/>
          <a:stretch>
            <a:fillRect/>
          </a:stretch>
        </p:blipFill>
        <p:spPr>
          <a:xfrm>
            <a:off x="0" y="0"/>
            <a:ext cx="9144000" cy="4382135"/>
          </a:xfrm>
          <a:prstGeom prst="rect">
            <a:avLst/>
          </a:prstGeom>
        </p:spPr>
      </p:pic>
      <p:sp>
        <p:nvSpPr>
          <p:cNvPr id="7" name="Text Box 6"/>
          <p:cNvSpPr txBox="1"/>
          <p:nvPr/>
        </p:nvSpPr>
        <p:spPr>
          <a:xfrm>
            <a:off x="139065" y="4697095"/>
            <a:ext cx="8671560" cy="1198880"/>
          </a:xfrm>
          <a:prstGeom prst="rect">
            <a:avLst/>
          </a:prstGeom>
          <a:noFill/>
        </p:spPr>
        <p:txBody>
          <a:bodyPr wrap="square" rtlCol="0">
            <a:spAutoFit/>
          </a:bodyPr>
          <a:p>
            <a:r>
              <a:rPr lang="en-US"/>
              <a:t>The first 3 outputs are from SVR while the last 3 are from Random Forest Regressors.</a:t>
            </a:r>
            <a:endParaRPr lang="en-US"/>
          </a:p>
          <a:p>
            <a:r>
              <a:rPr lang="en-US"/>
              <a:t>We use the K-cross fold validation process to check if the model is overfitting.</a:t>
            </a:r>
            <a:endParaRPr lang="en-US"/>
          </a:p>
          <a:p>
            <a:r>
              <a:rPr lang="en-US"/>
              <a:t>In this process,we divide the training set into 10 subsets and train the model 10 times,picking a different fold for validation every time and training on the other 9 folds.</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62610" y="383540"/>
            <a:ext cx="8229600" cy="4525963"/>
          </a:xfrm>
        </p:spPr>
        <p:txBody>
          <a:bodyPr>
            <a:normAutofit fontScale="60000"/>
          </a:bodyPr>
          <a:p>
            <a:r>
              <a:rPr lang="en-US"/>
              <a:t>The first line in the output is the error generated by SVR on the training set.It is around 21090.</a:t>
            </a:r>
            <a:endParaRPr lang="en-US"/>
          </a:p>
          <a:p>
            <a:r>
              <a:rPr lang="en-US"/>
              <a:t>The values after the first line in the output is the score of the SVR on each fold.The lower the score,the better the model is.</a:t>
            </a:r>
            <a:endParaRPr lang="en-US"/>
          </a:p>
          <a:p>
            <a:r>
              <a:rPr lang="en-US"/>
              <a:t>The 2 values after the scores of each fold is the mean of the scores and the standard deviation of the score.The mean score for the SVR is 21749.157.</a:t>
            </a:r>
            <a:endParaRPr lang="en-US"/>
          </a:p>
          <a:p>
            <a:r>
              <a:rPr lang="en-US"/>
              <a:t>The value after the 2 values is the error generated by Random Forest Regressor on the training set.It is around 7000 which would be a decent but the model is overfitting.</a:t>
            </a:r>
            <a:endParaRPr lang="en-US"/>
          </a:p>
          <a:p>
            <a:r>
              <a:rPr lang="en-US"/>
              <a:t>The scores on K-cross fold validation prove the point.The mean of the score is around 19000,way higher than the error generated on the training set.So Random Forest Regressor is overfitting but the mean score of the RFG is still lower than SVR so,perhaps the better model to use is Random Forest Regressor.</a:t>
            </a:r>
            <a:endParaRPr lang="en-US"/>
          </a:p>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45929"/>
          <p:cNvPicPr>
            <a:picLocks noChangeAspect="1"/>
          </p:cNvPicPr>
          <p:nvPr>
            <p:ph idx="1"/>
          </p:nvPr>
        </p:nvPicPr>
        <p:blipFill>
          <a:blip r:embed="rId1"/>
          <a:srcRect b="30593"/>
          <a:stretch>
            <a:fillRect/>
          </a:stretch>
        </p:blipFill>
        <p:spPr>
          <a:xfrm>
            <a:off x="235585" y="422910"/>
            <a:ext cx="8907780" cy="1366520"/>
          </a:xfrm>
          <a:prstGeom prst="rect">
            <a:avLst/>
          </a:prstGeom>
        </p:spPr>
      </p:pic>
      <p:sp>
        <p:nvSpPr>
          <p:cNvPr id="5" name="Text Box 4"/>
          <p:cNvSpPr txBox="1"/>
          <p:nvPr/>
        </p:nvSpPr>
        <p:spPr>
          <a:xfrm>
            <a:off x="235585" y="2169795"/>
            <a:ext cx="8277225" cy="368300"/>
          </a:xfrm>
          <a:prstGeom prst="rect">
            <a:avLst/>
          </a:prstGeom>
          <a:noFill/>
        </p:spPr>
        <p:txBody>
          <a:bodyPr wrap="square" rtlCol="0">
            <a:spAutoFit/>
          </a:bodyPr>
          <a:p>
            <a:r>
              <a:rPr lang="en-US"/>
              <a:t>The error generated by Random Forest Regressor on the test set is around 19000.</a:t>
            </a:r>
            <a:endParaRPr lang="en-US"/>
          </a:p>
        </p:txBody>
      </p:sp>
      <p:pic>
        <p:nvPicPr>
          <p:cNvPr id="6" name="Picture 5" descr="Screenshot 2025-06-24 150403"/>
          <p:cNvPicPr>
            <a:picLocks noChangeAspect="1"/>
          </p:cNvPicPr>
          <p:nvPr/>
        </p:nvPicPr>
        <p:blipFill>
          <a:blip r:embed="rId2"/>
          <a:stretch>
            <a:fillRect/>
          </a:stretch>
        </p:blipFill>
        <p:spPr>
          <a:xfrm>
            <a:off x="428625" y="2851785"/>
            <a:ext cx="4143375" cy="1019175"/>
          </a:xfrm>
          <a:prstGeom prst="rect">
            <a:avLst/>
          </a:prstGeom>
        </p:spPr>
      </p:pic>
      <p:sp>
        <p:nvSpPr>
          <p:cNvPr id="7" name="Text Box 6"/>
          <p:cNvSpPr txBox="1"/>
          <p:nvPr/>
        </p:nvSpPr>
        <p:spPr>
          <a:xfrm>
            <a:off x="466725" y="4214495"/>
            <a:ext cx="7784465" cy="368300"/>
          </a:xfrm>
          <a:prstGeom prst="rect">
            <a:avLst/>
          </a:prstGeom>
          <a:noFill/>
        </p:spPr>
        <p:txBody>
          <a:bodyPr wrap="square" rtlCol="0">
            <a:spAutoFit/>
          </a:bodyPr>
          <a:p>
            <a:r>
              <a:rPr lang="en-US"/>
              <a:t>The error generated by SVR is around 21600.</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 2025-06-24 150052"/>
          <p:cNvPicPr>
            <a:picLocks noChangeAspect="1"/>
          </p:cNvPicPr>
          <p:nvPr>
            <p:ph idx="1"/>
          </p:nvPr>
        </p:nvPicPr>
        <p:blipFill>
          <a:blip r:embed="rId1"/>
          <a:stretch>
            <a:fillRect/>
          </a:stretch>
        </p:blipFill>
        <p:spPr>
          <a:xfrm>
            <a:off x="245110" y="302260"/>
            <a:ext cx="8229600" cy="1864995"/>
          </a:xfrm>
          <a:prstGeom prst="rect">
            <a:avLst/>
          </a:prstGeom>
        </p:spPr>
      </p:pic>
      <p:pic>
        <p:nvPicPr>
          <p:cNvPr id="5" name="Picture 4" descr="Screenshot 2025-06-24 150428"/>
          <p:cNvPicPr>
            <a:picLocks noChangeAspect="1"/>
          </p:cNvPicPr>
          <p:nvPr/>
        </p:nvPicPr>
        <p:blipFill>
          <a:blip r:embed="rId2"/>
          <a:stretch>
            <a:fillRect/>
          </a:stretch>
        </p:blipFill>
        <p:spPr>
          <a:xfrm>
            <a:off x="115570" y="2627630"/>
            <a:ext cx="9144000" cy="1023620"/>
          </a:xfrm>
          <a:prstGeom prst="rect">
            <a:avLst/>
          </a:prstGeom>
        </p:spPr>
      </p:pic>
      <p:pic>
        <p:nvPicPr>
          <p:cNvPr id="6" name="Picture 5" descr="Screenshot 2025-06-24 151442"/>
          <p:cNvPicPr>
            <a:picLocks noChangeAspect="1"/>
          </p:cNvPicPr>
          <p:nvPr/>
        </p:nvPicPr>
        <p:blipFill>
          <a:blip r:embed="rId3"/>
          <a:stretch>
            <a:fillRect/>
          </a:stretch>
        </p:blipFill>
        <p:spPr>
          <a:xfrm>
            <a:off x="0" y="3651250"/>
            <a:ext cx="9144000" cy="449580"/>
          </a:xfrm>
          <a:prstGeom prst="rect">
            <a:avLst/>
          </a:prstGeom>
        </p:spPr>
      </p:pic>
      <p:sp>
        <p:nvSpPr>
          <p:cNvPr id="7" name="Text Box 6"/>
          <p:cNvSpPr txBox="1"/>
          <p:nvPr/>
        </p:nvSpPr>
        <p:spPr>
          <a:xfrm>
            <a:off x="225425" y="4378325"/>
            <a:ext cx="8249285" cy="922020"/>
          </a:xfrm>
          <a:prstGeom prst="rect">
            <a:avLst/>
          </a:prstGeom>
          <a:noFill/>
        </p:spPr>
        <p:txBody>
          <a:bodyPr wrap="square" rtlCol="0">
            <a:spAutoFit/>
          </a:bodyPr>
          <a:p>
            <a:r>
              <a:rPr lang="en-US"/>
              <a:t>These are the predictions made by the models(Top is Random Forest Regressor and bottom is SVR.</a:t>
            </a:r>
            <a:endParaRPr lang="en-US"/>
          </a:p>
          <a:p>
            <a:r>
              <a:rPr lang="en-US"/>
              <a:t>We have sucessfully created a model that can predict house prices.</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r>
              <a:t>Summary of Tools &amp; Technologies</a:t>
            </a:r>
          </a:p>
        </p:txBody>
      </p:sp>
      <p:sp>
        <p:nvSpPr>
          <p:cNvPr id="3" name="Content Placeholder 2"/>
          <p:cNvSpPr>
            <a:spLocks noGrp="1"/>
          </p:cNvSpPr>
          <p:nvPr>
            <p:ph idx="1"/>
          </p:nvPr>
        </p:nvSpPr>
        <p:spPr/>
        <p:txBody>
          <a:bodyPr/>
          <a:lstStyle/>
          <a:p>
            <a:r>
              <a:t>Languages: Python</a:t>
            </a:r>
          </a:p>
          <a:p>
            <a:r>
              <a:t>Libraries: NumPy, pandas, scikit-learn, Matplotlib, Seaborn</a:t>
            </a:r>
          </a:p>
          <a:p>
            <a:r>
              <a:t>Techniques: </a:t>
            </a:r>
            <a:r>
              <a:rPr lang="en-US"/>
              <a:t>Regression</a:t>
            </a:r>
            <a:r>
              <a:t>, Feature Scaling, EDA, Regularization</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Conclusion</a:t>
            </a:r>
            <a:endParaRPr lang="en-US"/>
          </a:p>
        </p:txBody>
      </p:sp>
      <p:sp>
        <p:nvSpPr>
          <p:cNvPr id="3" name="Content Placeholder 2"/>
          <p:cNvSpPr>
            <a:spLocks noGrp="1"/>
          </p:cNvSpPr>
          <p:nvPr>
            <p:ph idx="1"/>
          </p:nvPr>
        </p:nvSpPr>
        <p:spPr/>
        <p:txBody>
          <a:bodyPr>
            <a:normAutofit lnSpcReduction="10000"/>
          </a:bodyPr>
          <a:p>
            <a:pPr marL="0" indent="0">
              <a:buNone/>
            </a:pPr>
            <a:r>
              <a:rPr lang="en-US"/>
              <a:t>I have now learned about Linear Regression,Logistic Regression,EDA,Classification</a:t>
            </a:r>
            <a:endParaRPr lang="en-US"/>
          </a:p>
          <a:p>
            <a:pPr marL="0" indent="0">
              <a:buNone/>
            </a:pPr>
            <a:r>
              <a:rPr lang="en-US"/>
              <a:t>and trained a model to predict house prices,derive numbers from images and predict loan status.</a:t>
            </a:r>
            <a:endParaRPr lang="en-US"/>
          </a:p>
          <a:p>
            <a:pPr marL="0" indent="0">
              <a:buNone/>
            </a:pPr>
            <a:r>
              <a:rPr lang="en-US" altLang="en-US"/>
              <a:t>In essence, a house price prediction model is a sophisticated tool that leverages data to help people navigate the complexities of the real estate market. </a:t>
            </a:r>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Bibliography</a:t>
            </a:r>
            <a:endParaRPr lang="en-US"/>
          </a:p>
        </p:txBody>
      </p:sp>
      <p:sp>
        <p:nvSpPr>
          <p:cNvPr id="3" name="Content Placeholder 2"/>
          <p:cNvSpPr>
            <a:spLocks noGrp="1"/>
          </p:cNvSpPr>
          <p:nvPr>
            <p:ph idx="1"/>
          </p:nvPr>
        </p:nvSpPr>
        <p:spPr/>
        <p:txBody>
          <a:bodyPr>
            <a:normAutofit fontScale="70000"/>
          </a:bodyPr>
          <a:p>
            <a:r>
              <a:rPr lang="en-US"/>
              <a:t>1.</a:t>
            </a:r>
            <a:r>
              <a:rPr lang="en-US" altLang="en-US"/>
              <a:t>https://www.geeksforgeeks.org/machine-learning/house-price-prediction-using-machine-learning-in-python/</a:t>
            </a:r>
            <a:endParaRPr lang="en-US" altLang="en-US"/>
          </a:p>
          <a:p>
            <a:r>
              <a:rPr lang="en-US" altLang="en-US"/>
              <a:t>2.https://github.com/MYoussef885/House_Price_Prediction</a:t>
            </a:r>
            <a:endParaRPr lang="en-US" altLang="en-US"/>
          </a:p>
          <a:p>
            <a:r>
              <a:rPr lang="en-US" altLang="en-US"/>
              <a:t>3.https://www.appliedaicourse.com/blog/house-price-prediction-using-machine-learning/</a:t>
            </a:r>
            <a:endParaRPr lang="en-US" altLang="en-US"/>
          </a:p>
          <a:p>
            <a:r>
              <a:rPr lang="en-US" altLang="en-US"/>
              <a:t>4.https://ijarsct.co.in/Paper17879.pdf</a:t>
            </a:r>
            <a:endParaRPr lang="en-US" altLang="en-US"/>
          </a:p>
          <a:p>
            <a:r>
              <a:rPr lang="en-US" altLang="en-US"/>
              <a:t>5.https://blog.stackademic.com/from-data-to-dollars-predicting-house-prices-with-machine-learning-techniques-d64e9873d732</a:t>
            </a:r>
            <a:endParaRPr lang="en-US" altLang="en-US"/>
          </a:p>
          <a:p>
            <a:r>
              <a:rPr lang="en-US" altLang="en-US"/>
              <a:t>6.https://ideas.repec.org/a/vrs/remava/v33y2025i1p1-10n1001.html</a:t>
            </a: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Introduction</a:t>
            </a:r>
            <a:endParaRPr lang="en-US"/>
          </a:p>
        </p:txBody>
      </p:sp>
      <p:sp>
        <p:nvSpPr>
          <p:cNvPr id="3" name="Content Placeholder 2"/>
          <p:cNvSpPr>
            <a:spLocks noGrp="1"/>
          </p:cNvSpPr>
          <p:nvPr>
            <p:ph idx="1"/>
          </p:nvPr>
        </p:nvSpPr>
        <p:spPr/>
        <p:txBody>
          <a:bodyPr>
            <a:normAutofit fontScale="70000"/>
          </a:bodyPr>
          <a:p>
            <a:pPr marL="0" indent="0">
              <a:buNone/>
            </a:pPr>
            <a:r>
              <a:rPr lang="en-US" altLang="en-US"/>
              <a:t>How it works:</a:t>
            </a:r>
            <a:endParaRPr lang="en-US" altLang="en-US"/>
          </a:p>
          <a:p>
            <a:pPr marL="0" indent="457200">
              <a:buNone/>
            </a:pPr>
            <a:r>
              <a:rPr lang="en-US" altLang="en-US"/>
              <a:t>Data collection:</a:t>
            </a:r>
            <a:endParaRPr lang="en-US" altLang="en-US"/>
          </a:p>
          <a:p>
            <a:pPr marL="457200" lvl="1" indent="457200">
              <a:buNone/>
            </a:pPr>
            <a:r>
              <a:rPr lang="en-US" altLang="en-US"/>
              <a:t>The model is trained on a dataset of past house sales, including information on property features and their corresponding prices.</a:t>
            </a:r>
            <a:r>
              <a:rPr lang="en-US" altLang="en-US" baseline="30000"/>
              <a:t>4</a:t>
            </a:r>
            <a:r>
              <a:rPr lang="en-US" altLang="en-US"/>
              <a:t> </a:t>
            </a:r>
            <a:endParaRPr lang="en-US" altLang="en-US"/>
          </a:p>
          <a:p>
            <a:pPr marL="0" indent="457200">
              <a:buNone/>
            </a:pPr>
            <a:r>
              <a:rPr lang="en-US" altLang="en-US"/>
              <a:t>Machine learning algorithms:</a:t>
            </a:r>
            <a:endParaRPr lang="en-US" altLang="en-US"/>
          </a:p>
          <a:p>
            <a:pPr marL="457200" lvl="1" indent="457200">
              <a:buNone/>
            </a:pPr>
            <a:r>
              <a:rPr lang="en-US" altLang="en-US"/>
              <a:t>Algorithms like linear regression, decision trees, or neural networks are used to find patterns and relationships between the features and the prices.</a:t>
            </a:r>
            <a:r>
              <a:rPr lang="en-US" altLang="en-US" baseline="30000"/>
              <a:t>5 </a:t>
            </a:r>
            <a:endParaRPr lang="en-US" altLang="en-US"/>
          </a:p>
          <a:p>
            <a:pPr marL="0" indent="457200">
              <a:buNone/>
            </a:pPr>
            <a:r>
              <a:rPr lang="en-US" altLang="en-US"/>
              <a:t>Prediction:</a:t>
            </a:r>
            <a:endParaRPr lang="en-US" altLang="en-US"/>
          </a:p>
          <a:p>
            <a:pPr marL="457200" lvl="1" indent="457200">
              <a:buNone/>
            </a:pPr>
            <a:r>
              <a:rPr lang="en-US" altLang="en-US"/>
              <a:t>Once trained, the model can be used to predict the price of a new house by inputting its characteristics.</a:t>
            </a:r>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Introduction</a:t>
            </a:r>
            <a:endParaRPr lang="en-US"/>
          </a:p>
        </p:txBody>
      </p:sp>
      <p:sp>
        <p:nvSpPr>
          <p:cNvPr id="3" name="Content Placeholder 2"/>
          <p:cNvSpPr>
            <a:spLocks noGrp="1"/>
          </p:cNvSpPr>
          <p:nvPr>
            <p:ph idx="1"/>
          </p:nvPr>
        </p:nvSpPr>
        <p:spPr/>
        <p:txBody>
          <a:bodyPr>
            <a:normAutofit fontScale="90000"/>
          </a:bodyPr>
          <a:p>
            <a:pPr marL="0" indent="0">
              <a:buNone/>
            </a:pPr>
            <a:r>
              <a:rPr lang="en-US" altLang="en-US"/>
              <a:t>Why it's useful:</a:t>
            </a:r>
            <a:endParaRPr lang="en-US" altLang="en-US"/>
          </a:p>
          <a:p>
            <a:pPr marL="457200" lvl="1" indent="0">
              <a:buNone/>
            </a:pPr>
            <a:r>
              <a:rPr lang="en-US" altLang="en-US"/>
              <a:t>Accuracy:</a:t>
            </a:r>
            <a:endParaRPr lang="en-US" altLang="en-US"/>
          </a:p>
          <a:p>
            <a:pPr marL="914400" lvl="2" indent="0">
              <a:buNone/>
            </a:pPr>
            <a:r>
              <a:rPr lang="en-US" altLang="en-US"/>
              <a:t>Machine learning models can often provide more accurate price predictions than traditional methods like relying on an appraiser's gut feeling. </a:t>
            </a:r>
            <a:r>
              <a:rPr lang="en-US" altLang="en-US" baseline="30000"/>
              <a:t>6</a:t>
            </a:r>
            <a:endParaRPr lang="en-US" altLang="en-US"/>
          </a:p>
          <a:p>
            <a:pPr marL="457200" lvl="1" indent="0">
              <a:buNone/>
            </a:pPr>
            <a:r>
              <a:rPr lang="en-US" altLang="en-US"/>
              <a:t>Efficiency:</a:t>
            </a:r>
            <a:endParaRPr lang="en-US" altLang="en-US"/>
          </a:p>
          <a:p>
            <a:pPr marL="914400" lvl="2" indent="0">
              <a:buNone/>
            </a:pPr>
            <a:r>
              <a:rPr lang="en-US" altLang="en-US"/>
              <a:t>They can analyze large datasets and make predictions quickly, saving time and effort. </a:t>
            </a:r>
            <a:endParaRPr lang="en-US" altLang="en-US"/>
          </a:p>
          <a:p>
            <a:pPr marL="457200" lvl="1" indent="0">
              <a:buNone/>
            </a:pPr>
            <a:r>
              <a:rPr lang="en-US" altLang="en-US"/>
              <a:t>Transparency:</a:t>
            </a:r>
            <a:endParaRPr lang="en-US" altLang="en-US"/>
          </a:p>
          <a:p>
            <a:pPr marL="914400" lvl="2" indent="0">
              <a:buNone/>
            </a:pPr>
            <a:r>
              <a:rPr lang="en-US" altLang="en-US"/>
              <a:t>Some models can also show which features have the biggest impact on price, providing insights into the market. </a:t>
            </a: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Creating the Model</a:t>
            </a:r>
            <a:endParaRPr lang="en-US"/>
          </a:p>
        </p:txBody>
      </p:sp>
      <p:sp>
        <p:nvSpPr>
          <p:cNvPr id="3" name="Content Placeholder 2"/>
          <p:cNvSpPr>
            <a:spLocks noGrp="1"/>
          </p:cNvSpPr>
          <p:nvPr>
            <p:ph idx="1"/>
          </p:nvPr>
        </p:nvSpPr>
        <p:spPr>
          <a:xfrm>
            <a:off x="457200" y="1600200"/>
            <a:ext cx="8229600" cy="1095375"/>
          </a:xfrm>
        </p:spPr>
        <p:txBody>
          <a:bodyPr>
            <a:normAutofit fontScale="80000"/>
          </a:bodyPr>
          <a:p>
            <a:r>
              <a:rPr lang="en-US"/>
              <a:t>I will be showcasing the steps and codes taken to train and create our model that predicts house sale price.</a:t>
            </a:r>
            <a:endParaRPr lang="en-US"/>
          </a:p>
        </p:txBody>
      </p:sp>
      <p:pic>
        <p:nvPicPr>
          <p:cNvPr id="4" name="Picture 3" descr="Screenshot 2025-06-24 084255"/>
          <p:cNvPicPr>
            <a:picLocks noChangeAspect="1"/>
          </p:cNvPicPr>
          <p:nvPr/>
        </p:nvPicPr>
        <p:blipFill>
          <a:blip r:embed="rId1"/>
          <a:stretch>
            <a:fillRect/>
          </a:stretch>
        </p:blipFill>
        <p:spPr>
          <a:xfrm>
            <a:off x="0" y="2482215"/>
            <a:ext cx="9144000" cy="3806190"/>
          </a:xfrm>
          <a:prstGeom prst="rect">
            <a:avLst/>
          </a:prstGeom>
        </p:spPr>
      </p:pic>
      <p:sp>
        <p:nvSpPr>
          <p:cNvPr id="6" name="Text Box 5"/>
          <p:cNvSpPr txBox="1"/>
          <p:nvPr/>
        </p:nvSpPr>
        <p:spPr>
          <a:xfrm>
            <a:off x="925830" y="6018530"/>
            <a:ext cx="7918450" cy="368300"/>
          </a:xfrm>
          <a:prstGeom prst="rect">
            <a:avLst/>
          </a:prstGeom>
          <a:noFill/>
        </p:spPr>
        <p:txBody>
          <a:bodyPr wrap="square" rtlCol="0">
            <a:spAutoFit/>
          </a:bodyPr>
          <a:p>
            <a:r>
              <a:rPr lang="en-US"/>
              <a:t>We combine the train and test sets for exploratory data analysis.</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11565</Words>
  <Application>WPS Presentation</Application>
  <PresentationFormat>On-screen Show (4:3)</PresentationFormat>
  <Paragraphs>188</Paragraphs>
  <Slides>67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67</vt:i4>
      </vt:variant>
    </vt:vector>
  </HeadingPairs>
  <TitlesOfParts>
    <vt:vector size="75" baseType="lpstr">
      <vt:lpstr>Arial</vt:lpstr>
      <vt:lpstr>SimSun</vt:lpstr>
      <vt:lpstr>Wingdings</vt:lpstr>
      <vt:lpstr>Arial</vt:lpstr>
      <vt:lpstr>Calibri</vt:lpstr>
      <vt:lpstr>Microsoft YaHei</vt:lpstr>
      <vt:lpstr>Arial Unicode MS</vt:lpstr>
      <vt:lpstr>Office Theme</vt:lpstr>
      <vt:lpstr> Learning &amp; Project Report</vt:lpstr>
      <vt:lpstr>Acknowledgement</vt:lpstr>
      <vt:lpstr>Certificate</vt:lpstr>
      <vt:lpstr>Content</vt:lpstr>
      <vt:lpstr>Aim Of The Project</vt:lpstr>
      <vt:lpstr>Introduction</vt:lpstr>
      <vt:lpstr>Introduction</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 Fine Tuning</vt:lpstr>
      <vt:lpstr>PowerPoint 演示文稿</vt:lpstr>
      <vt:lpstr>PowerPoint 演示文稿</vt:lpstr>
      <vt:lpstr>PowerPoint 演示文稿</vt:lpstr>
      <vt:lpstr>PowerPoint 演示文稿</vt:lpstr>
      <vt:lpstr>PowerPoint 演示文稿</vt:lpstr>
      <vt:lpstr>Summary of Tools &amp; Technologies</vt:lpstr>
      <vt:lpstr>Conclusion</vt:lpstr>
      <vt:lpstr>Bibliography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generated using python-pptx</dc:description>
  <cp:lastModifiedBy>KIIT0001</cp:lastModifiedBy>
  <cp:revision>54</cp:revision>
  <dcterms:created xsi:type="dcterms:W3CDTF">2013-01-27T09:14:00Z</dcterms:created>
  <dcterms:modified xsi:type="dcterms:W3CDTF">2025-06-24T10:49:28Z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B6EE10E2F5B54CC7BA5C22E24E98A21F_12</vt:lpwstr>
  </property>
  <property fmtid="{D5CDD505-2E9C-101B-9397-08002B2CF9AE}" pid="3" name="KSOProductBuildVer">
    <vt:lpwstr>1033-12.2.0.21546</vt:lpwstr>
  </property>
</Properties>
</file>